
<file path=[Content_Types].xml><?xml version="1.0" encoding="utf-8"?>
<Types xmlns="http://schemas.openxmlformats.org/package/2006/content-types">
  <Default Extension="xml" ContentType="application/xml"/>
  <Default Extension="tif" ContentType="image/tif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8" r:id="rId1"/>
  </p:sldMasterIdLst>
  <p:notesMasterIdLst>
    <p:notesMasterId r:id="rId20"/>
  </p:notesMasterIdLst>
  <p:sldIdLst>
    <p:sldId id="256" r:id="rId2"/>
    <p:sldId id="257" r:id="rId3"/>
    <p:sldId id="305" r:id="rId4"/>
    <p:sldId id="304" r:id="rId5"/>
    <p:sldId id="259" r:id="rId6"/>
    <p:sldId id="261" r:id="rId7"/>
    <p:sldId id="262" r:id="rId8"/>
    <p:sldId id="263" r:id="rId9"/>
    <p:sldId id="267" r:id="rId10"/>
    <p:sldId id="265" r:id="rId11"/>
    <p:sldId id="266" r:id="rId12"/>
    <p:sldId id="268" r:id="rId13"/>
    <p:sldId id="269" r:id="rId14"/>
    <p:sldId id="306" r:id="rId15"/>
    <p:sldId id="272" r:id="rId16"/>
    <p:sldId id="277" r:id="rId17"/>
    <p:sldId id="307" r:id="rId18"/>
    <p:sldId id="303" r:id="rId19"/>
  </p:sldIdLst>
  <p:sldSz cx="13004800" cy="9753600"/>
  <p:notesSz cx="6858000" cy="9144000"/>
  <p:defaultTextStyle>
    <a:lvl1pPr algn="ctr" defTabSz="584200">
      <a:defRPr sz="3600">
        <a:solidFill>
          <a:srgbClr val="3E231A"/>
        </a:solidFill>
        <a:latin typeface="+mn-lt"/>
        <a:ea typeface="+mn-ea"/>
        <a:cs typeface="+mn-cs"/>
        <a:sym typeface="Papyrus"/>
      </a:defRPr>
    </a:lvl1pPr>
    <a:lvl2pPr indent="228600" algn="ctr" defTabSz="584200">
      <a:defRPr sz="3600">
        <a:solidFill>
          <a:srgbClr val="3E231A"/>
        </a:solidFill>
        <a:latin typeface="+mn-lt"/>
        <a:ea typeface="+mn-ea"/>
        <a:cs typeface="+mn-cs"/>
        <a:sym typeface="Papyrus"/>
      </a:defRPr>
    </a:lvl2pPr>
    <a:lvl3pPr indent="457200" algn="ctr" defTabSz="584200">
      <a:defRPr sz="3600">
        <a:solidFill>
          <a:srgbClr val="3E231A"/>
        </a:solidFill>
        <a:latin typeface="+mn-lt"/>
        <a:ea typeface="+mn-ea"/>
        <a:cs typeface="+mn-cs"/>
        <a:sym typeface="Papyrus"/>
      </a:defRPr>
    </a:lvl3pPr>
    <a:lvl4pPr indent="685800" algn="ctr" defTabSz="584200">
      <a:defRPr sz="3600">
        <a:solidFill>
          <a:srgbClr val="3E231A"/>
        </a:solidFill>
        <a:latin typeface="+mn-lt"/>
        <a:ea typeface="+mn-ea"/>
        <a:cs typeface="+mn-cs"/>
        <a:sym typeface="Papyrus"/>
      </a:defRPr>
    </a:lvl4pPr>
    <a:lvl5pPr indent="914400" algn="ctr" defTabSz="584200">
      <a:defRPr sz="3600">
        <a:solidFill>
          <a:srgbClr val="3E231A"/>
        </a:solidFill>
        <a:latin typeface="+mn-lt"/>
        <a:ea typeface="+mn-ea"/>
        <a:cs typeface="+mn-cs"/>
        <a:sym typeface="Papyrus"/>
      </a:defRPr>
    </a:lvl5pPr>
    <a:lvl6pPr indent="1143000" algn="ctr" defTabSz="584200">
      <a:defRPr sz="3600">
        <a:solidFill>
          <a:srgbClr val="3E231A"/>
        </a:solidFill>
        <a:latin typeface="+mn-lt"/>
        <a:ea typeface="+mn-ea"/>
        <a:cs typeface="+mn-cs"/>
        <a:sym typeface="Papyrus"/>
      </a:defRPr>
    </a:lvl6pPr>
    <a:lvl7pPr indent="1371600" algn="ctr" defTabSz="584200">
      <a:defRPr sz="3600">
        <a:solidFill>
          <a:srgbClr val="3E231A"/>
        </a:solidFill>
        <a:latin typeface="+mn-lt"/>
        <a:ea typeface="+mn-ea"/>
        <a:cs typeface="+mn-cs"/>
        <a:sym typeface="Papyrus"/>
      </a:defRPr>
    </a:lvl7pPr>
    <a:lvl8pPr indent="1600200" algn="ctr" defTabSz="584200">
      <a:defRPr sz="3600">
        <a:solidFill>
          <a:srgbClr val="3E231A"/>
        </a:solidFill>
        <a:latin typeface="+mn-lt"/>
        <a:ea typeface="+mn-ea"/>
        <a:cs typeface="+mn-cs"/>
        <a:sym typeface="Papyrus"/>
      </a:defRPr>
    </a:lvl8pPr>
    <a:lvl9pPr indent="1828800" algn="ctr" defTabSz="584200">
      <a:defRPr sz="3600">
        <a:solidFill>
          <a:srgbClr val="3E231A"/>
        </a:solidFill>
        <a:latin typeface="+mn-lt"/>
        <a:ea typeface="+mn-ea"/>
        <a:cs typeface="+mn-cs"/>
        <a:sym typeface="Papyru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EBD2">
              <a:alpha val="48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254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lastRow>
    <a:fir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254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D6A96F">
              <a:alpha val="48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3E231A"/>
              </a:solidFill>
              <a:prstDash val="solid"/>
              <a:miter lim="400000"/>
            </a:ln>
          </a:insideV>
        </a:tcBdr>
        <a:fill>
          <a:solidFill>
            <a:srgbClr val="9BA7B4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8B9E">
              <a:alpha val="90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B1A596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3D231A"/>
              </a:solidFill>
              <a:prstDash val="solid"/>
              <a:miter lim="400000"/>
            </a:ln>
          </a:left>
          <a:right>
            <a:ln w="12700" cap="flat">
              <a:solidFill>
                <a:srgbClr val="3D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CA581">
              <a:alpha val="50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D231A"/>
              </a:solidFill>
              <a:prstDash val="solid"/>
              <a:miter lim="400000"/>
            </a:ln>
          </a:top>
          <a:bottom>
            <a:ln w="12700" cap="flat">
              <a:solidFill>
                <a:srgbClr val="3D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D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56333">
              <a:alpha val="75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solidFill>
                <a:srgbClr val="3E231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19B68">
              <a:alpha val="50000"/>
            </a:srgbClr>
          </a:solidFill>
        </a:fill>
      </a:tcStyle>
    </a:wholeTbl>
    <a:band2H>
      <a:tcTxStyle/>
      <a:tcStyle>
        <a:tcBdr/>
        <a:fill>
          <a:solidFill>
            <a:srgbClr val="C09B6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3E231A"/>
              </a:solidFill>
              <a:prstDash val="solid"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45C39">
              <a:alpha val="8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77A48">
              <a:alpha val="8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3E29">
              <a:alpha val="85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solidFill>
                <a:srgbClr val="828D8E"/>
              </a:solidFill>
              <a:prstDash val="solid"/>
              <a:miter lim="400000"/>
            </a:ln>
          </a:left>
          <a:right>
            <a:ln w="12700" cap="flat">
              <a:solidFill>
                <a:srgbClr val="828D8E"/>
              </a:solidFill>
              <a:prstDash val="solid"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solidFill>
                <a:srgbClr val="828D8E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firstCol>
    <a:lastRow>
      <a:tcTxStyle b="off" i="off">
        <a:fontRef idx="minor">
          <a:srgbClr val="3E231A"/>
        </a:fontRef>
        <a:srgbClr val="3E231A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DFD8">
              <a:alpha val="61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28D8E"/>
              </a:solidFill>
              <a:prstDash val="solid"/>
              <a:miter lim="400000"/>
            </a:ln>
          </a:top>
          <a:bottom>
            <a:ln w="12700" cap="flat">
              <a:solidFill>
                <a:srgbClr val="828D8E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E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83867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6654F">
              <a:alpha val="20000"/>
            </a:srgbClr>
          </a:solidFill>
        </a:fill>
      </a:tcStyle>
    </a:band2H>
    <a:firstCol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3E231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E231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32323"/>
        </a:fontRef>
        <a:srgbClr val="23232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3E231A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588"/>
  </p:normalViewPr>
  <p:slideViewPr>
    <p:cSldViewPr snapToGrid="0" snapToObjects="1">
      <p:cViewPr varScale="1">
        <p:scale>
          <a:sx n="71" d="100"/>
          <a:sy n="7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这个时候前端职责仅仅是实现动效，参与校验，那个时候还没有前端这个职位，交互问下后端的</a:t>
            </a:r>
            <a:r>
              <a:rPr kumimoji="1" lang="en-US" altLang="zh-CN" dirty="0" err="1" smtClean="0"/>
              <a:t>mvc</a:t>
            </a:r>
            <a:r>
              <a:rPr kumimoji="1" lang="zh-CN" altLang="en-US" dirty="0" smtClean="0"/>
              <a:t>的</a:t>
            </a:r>
            <a:r>
              <a:rPr kumimoji="1" lang="en-US" altLang="zh-CN" dirty="0" smtClean="0"/>
              <a:t>view</a:t>
            </a:r>
            <a:r>
              <a:rPr kumimoji="1" lang="zh-CN" altLang="en-US" dirty="0" smtClean="0"/>
              <a:t>，</a:t>
            </a:r>
            <a:r>
              <a:rPr kumimoji="1" lang="en-US" altLang="zh-CN" dirty="0" err="1" smtClean="0"/>
              <a:t>jsp</a:t>
            </a:r>
            <a:r>
              <a:rPr kumimoji="1" lang="zh-CN" altLang="en-US" dirty="0" smtClean="0"/>
              <a:t>，</a:t>
            </a:r>
            <a:r>
              <a:rPr kumimoji="1" lang="en-US" altLang="zh-CN" dirty="0" err="1" smtClean="0"/>
              <a:t>freemarker</a:t>
            </a:r>
            <a:r>
              <a:rPr kumimoji="1" lang="zh-CN" altLang="en-US" dirty="0" smtClean="0"/>
              <a:t>，</a:t>
            </a:r>
            <a:r>
              <a:rPr kumimoji="1" lang="en-US" altLang="zh-CN" dirty="0" err="1" smtClean="0"/>
              <a:t>vm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7089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html4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=&gt;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html5</a:t>
            </a:r>
            <a:r>
              <a:rPr kumimoji="1" lang="zh-CN" altLang="en-US" dirty="0" smtClean="0"/>
              <a:t>添加了很多结构化的标签，这些结构化标签是如何而来，如何实现</a:t>
            </a:r>
            <a:r>
              <a:rPr kumimoji="1" lang="en-US" altLang="zh-CN" dirty="0" smtClean="0"/>
              <a:t>html5</a:t>
            </a:r>
            <a:r>
              <a:rPr kumimoji="1" lang="zh-CN" altLang="en-US" dirty="0" smtClean="0"/>
              <a:t>的结构化标签能够在低版本的浏览器上显示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9828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以前前端写</a:t>
            </a:r>
            <a:r>
              <a:rPr kumimoji="1" lang="en-US" altLang="zh-CN" dirty="0" smtClean="0"/>
              <a:t>html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css</a:t>
            </a:r>
            <a:r>
              <a:rPr kumimoji="1" lang="zh-CN" altLang="en-US" dirty="0" smtClean="0"/>
              <a:t>的流程是</a:t>
            </a:r>
            <a:r>
              <a:rPr kumimoji="1" lang="en-US" altLang="zh-CN" dirty="0" smtClean="0"/>
              <a:t>PS</a:t>
            </a:r>
            <a:r>
              <a:rPr kumimoji="1" lang="zh-CN" altLang="en-US" dirty="0" smtClean="0"/>
              <a:t>，拉辅助线，切图，量内外边距，宽高等，查看字体大小，现在的开发方式是由</a:t>
            </a:r>
            <a:r>
              <a:rPr kumimoji="1" lang="en-US" altLang="zh-CN" dirty="0" err="1" smtClean="0"/>
              <a:t>Ui</a:t>
            </a:r>
            <a:r>
              <a:rPr kumimoji="1" lang="zh-CN" altLang="en-US" dirty="0" smtClean="0"/>
              <a:t>提供的视觉稿，由工具生成，直接点击即可查看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38601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以前前端写</a:t>
            </a:r>
            <a:r>
              <a:rPr kumimoji="1" lang="en-US" altLang="zh-CN" dirty="0" smtClean="0"/>
              <a:t>html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css</a:t>
            </a:r>
            <a:r>
              <a:rPr kumimoji="1" lang="zh-CN" altLang="en-US" dirty="0" smtClean="0"/>
              <a:t>的流程是</a:t>
            </a:r>
            <a:r>
              <a:rPr kumimoji="1" lang="en-US" altLang="zh-CN" dirty="0" smtClean="0"/>
              <a:t>PS</a:t>
            </a:r>
            <a:r>
              <a:rPr kumimoji="1" lang="zh-CN" altLang="en-US" dirty="0" smtClean="0"/>
              <a:t>，拉辅助线，切图，量内外边距，宽高等，查看字体大小，现在的开发方式是由</a:t>
            </a:r>
            <a:r>
              <a:rPr kumimoji="1" lang="en-US" altLang="zh-CN" dirty="0" err="1" smtClean="0"/>
              <a:t>Ui</a:t>
            </a:r>
            <a:r>
              <a:rPr kumimoji="1" lang="zh-CN" altLang="en-US" dirty="0" smtClean="0"/>
              <a:t>提供的视觉稿，由工具生成，直接点击即可查看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3104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看这个发张的历史过程中少了个</a:t>
            </a:r>
            <a:r>
              <a:rPr kumimoji="1" lang="en-US" altLang="zh-CN" dirty="0" smtClean="0"/>
              <a:t>ES4</a:t>
            </a:r>
            <a:r>
              <a:rPr kumimoji="1" lang="zh-CN" altLang="en-US" dirty="0" smtClean="0"/>
              <a:t>，是因为当时的提案太冒进，所以被废除了，最终选择小版本修改的</a:t>
            </a:r>
            <a:r>
              <a:rPr kumimoji="1" lang="en-US" altLang="zh-CN" dirty="0" smtClean="0"/>
              <a:t>5</a:t>
            </a:r>
            <a:r>
              <a:rPr kumimoji="1" lang="zh-CN" altLang="en-US" dirty="0" smtClean="0"/>
              <a:t>发布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0640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以前前端写</a:t>
            </a:r>
            <a:r>
              <a:rPr kumimoji="1" lang="en-US" altLang="zh-CN" dirty="0" smtClean="0"/>
              <a:t>html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css</a:t>
            </a:r>
            <a:r>
              <a:rPr kumimoji="1" lang="zh-CN" altLang="en-US" dirty="0" smtClean="0"/>
              <a:t>的流程是</a:t>
            </a:r>
            <a:r>
              <a:rPr kumimoji="1" lang="en-US" altLang="zh-CN" dirty="0" smtClean="0"/>
              <a:t>PS</a:t>
            </a:r>
            <a:r>
              <a:rPr kumimoji="1" lang="zh-CN" altLang="en-US" dirty="0" smtClean="0"/>
              <a:t>，拉辅助线，切图，量内外边距，宽高等，查看字体大小，现在的开发方式是由</a:t>
            </a:r>
            <a:r>
              <a:rPr kumimoji="1" lang="en-US" altLang="zh-CN" dirty="0" err="1" smtClean="0"/>
              <a:t>Ui</a:t>
            </a:r>
            <a:r>
              <a:rPr kumimoji="1" lang="zh-CN" altLang="en-US" dirty="0" smtClean="0"/>
              <a:t>提供的视觉稿，由工具生成，直接点击即可查看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2484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67746" y="1850008"/>
            <a:ext cx="9269308" cy="3568658"/>
          </a:xfrm>
        </p:spPr>
        <p:txBody>
          <a:bodyPr anchor="b">
            <a:normAutofit/>
          </a:bodyPr>
          <a:lstStyle>
            <a:lvl1pPr algn="ctr">
              <a:defRPr sz="6827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67746" y="5527042"/>
            <a:ext cx="9269308" cy="1950719"/>
          </a:xfrm>
        </p:spPr>
        <p:txBody>
          <a:bodyPr>
            <a:normAutofit/>
          </a:bodyPr>
          <a:lstStyle>
            <a:lvl1pPr marL="0" indent="0" algn="ctr">
              <a:buNone/>
              <a:defRPr sz="3129">
                <a:solidFill>
                  <a:schemeClr val="bg1">
                    <a:lumMod val="50000"/>
                  </a:schemeClr>
                </a:solidFill>
              </a:defRPr>
            </a:lvl1pPr>
            <a:lvl2pPr marL="650230" indent="0" algn="ctr">
              <a:buNone/>
              <a:defRPr sz="2844"/>
            </a:lvl2pPr>
            <a:lvl3pPr marL="1300460" indent="0" algn="ctr">
              <a:buNone/>
              <a:defRPr sz="2560"/>
            </a:lvl3pPr>
            <a:lvl4pPr marL="1950690" indent="0" algn="ctr">
              <a:buNone/>
              <a:defRPr sz="2276"/>
            </a:lvl4pPr>
            <a:lvl5pPr marL="2600919" indent="0" algn="ctr">
              <a:buNone/>
              <a:defRPr sz="2276"/>
            </a:lvl5pPr>
            <a:lvl6pPr marL="3251149" indent="0" algn="ctr">
              <a:buNone/>
              <a:defRPr sz="2276"/>
            </a:lvl6pPr>
            <a:lvl7pPr marL="3901379" indent="0" algn="ctr">
              <a:buNone/>
              <a:defRPr sz="2276"/>
            </a:lvl7pPr>
            <a:lvl8pPr marL="4551609" indent="0" algn="ctr">
              <a:buNone/>
              <a:defRPr sz="2276"/>
            </a:lvl8pPr>
            <a:lvl9pPr marL="5201839" indent="0" algn="ctr">
              <a:buNone/>
              <a:defRPr sz="2276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714" y="6100443"/>
            <a:ext cx="11055394" cy="1154290"/>
          </a:xfrm>
        </p:spPr>
        <p:txBody>
          <a:bodyPr anchor="b"/>
          <a:lstStyle>
            <a:lvl1pPr>
              <a:defRPr sz="4551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63728" y="993082"/>
            <a:ext cx="10477367" cy="457121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4694" y="7265746"/>
            <a:ext cx="11055415" cy="970627"/>
          </a:xfrm>
        </p:spPr>
        <p:txBody>
          <a:bodyPr/>
          <a:lstStyle>
            <a:lvl1pPr marL="0" indent="0" algn="ctr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694" y="866987"/>
            <a:ext cx="11055415" cy="4874304"/>
          </a:xfrm>
        </p:spPr>
        <p:txBody>
          <a:bodyPr anchor="ctr"/>
          <a:lstStyle>
            <a:lvl1pPr algn="ctr">
              <a:defRPr sz="4551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4694" y="5980190"/>
            <a:ext cx="11055415" cy="2256185"/>
          </a:xfrm>
        </p:spPr>
        <p:txBody>
          <a:bodyPr anchor="ctr"/>
          <a:lstStyle>
            <a:lvl1pPr marL="0" indent="0" algn="ctr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2626" y="1241015"/>
            <a:ext cx="9922935" cy="3882546"/>
          </a:xfrm>
        </p:spPr>
        <p:txBody>
          <a:bodyPr anchor="ctr"/>
          <a:lstStyle>
            <a:lvl1pPr>
              <a:defRPr sz="4551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835355" y="5134268"/>
            <a:ext cx="9335785" cy="845921"/>
          </a:xfrm>
        </p:spPr>
        <p:txBody>
          <a:bodyPr anchor="t">
            <a:normAutofit/>
          </a:bodyPr>
          <a:lstStyle>
            <a:lvl1pPr marL="0" indent="0">
              <a:buNone/>
              <a:defRPr sz="1991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4694" y="6219090"/>
            <a:ext cx="11055415" cy="20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49068" y="1262733"/>
            <a:ext cx="777796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11378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64630" y="4437355"/>
            <a:ext cx="787401" cy="831681"/>
          </a:xfrm>
          <a:prstGeom prst="rect">
            <a:avLst/>
          </a:prstGeom>
        </p:spPr>
        <p:txBody>
          <a:bodyPr vert="horz" lIns="130048" tIns="65024" rIns="130048" bIns="6502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11378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694" y="3041738"/>
            <a:ext cx="11055415" cy="3572388"/>
          </a:xfrm>
        </p:spPr>
        <p:txBody>
          <a:bodyPr anchor="b"/>
          <a:lstStyle>
            <a:lvl1pPr algn="ctr">
              <a:defRPr sz="4551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4694" y="6630877"/>
            <a:ext cx="11055415" cy="1622249"/>
          </a:xfrm>
        </p:spPr>
        <p:txBody>
          <a:bodyPr anchor="t"/>
          <a:lstStyle>
            <a:lvl1pPr marL="0" indent="0" algn="ctr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74694" y="866987"/>
            <a:ext cx="11055415" cy="22828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74693" y="3366532"/>
            <a:ext cx="3518908" cy="819573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74693" y="4186107"/>
            <a:ext cx="3518908" cy="4050268"/>
          </a:xfrm>
        </p:spPr>
        <p:txBody>
          <a:bodyPr anchor="t">
            <a:normAutofit/>
          </a:bodyPr>
          <a:lstStyle>
            <a:lvl1pPr marL="0" indent="0" algn="ctr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9216" y="3366532"/>
            <a:ext cx="3510956" cy="819573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737440" y="4186107"/>
            <a:ext cx="3523574" cy="4050268"/>
          </a:xfrm>
        </p:spPr>
        <p:txBody>
          <a:bodyPr anchor="t">
            <a:normAutofit/>
          </a:bodyPr>
          <a:lstStyle>
            <a:lvl1pPr marL="0" indent="0" algn="ctr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04852" y="3366532"/>
            <a:ext cx="3525257" cy="819573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3413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504852" y="4186107"/>
            <a:ext cx="3525257" cy="4050268"/>
          </a:xfrm>
        </p:spPr>
        <p:txBody>
          <a:bodyPr anchor="t">
            <a:normAutofit/>
          </a:bodyPr>
          <a:lstStyle>
            <a:lvl1pPr marL="0" indent="0" algn="ctr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74694" y="868653"/>
            <a:ext cx="11055415" cy="228113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74694" y="5980188"/>
            <a:ext cx="3516170" cy="819573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3129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74694" y="3366532"/>
            <a:ext cx="3516170" cy="2167467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74694" y="6799761"/>
            <a:ext cx="3516170" cy="1436612"/>
          </a:xfrm>
        </p:spPr>
        <p:txBody>
          <a:bodyPr anchor="t">
            <a:normAutofit/>
          </a:bodyPr>
          <a:lstStyle>
            <a:lvl1pPr marL="0" indent="0" algn="ctr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8943" y="5980188"/>
            <a:ext cx="3521950" cy="819573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3129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37438" y="3366532"/>
            <a:ext cx="3523575" cy="2167467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737438" y="6799760"/>
            <a:ext cx="3523575" cy="1436614"/>
          </a:xfrm>
        </p:spPr>
        <p:txBody>
          <a:bodyPr anchor="t">
            <a:normAutofit/>
          </a:bodyPr>
          <a:lstStyle>
            <a:lvl1pPr marL="0" indent="0" algn="ctr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504853" y="5980188"/>
            <a:ext cx="3520727" cy="819573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3129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504852" y="3366532"/>
            <a:ext cx="3525257" cy="2167467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276"/>
            </a:lvl1pPr>
            <a:lvl2pPr marL="650230" indent="0">
              <a:buNone/>
              <a:defRPr sz="2276"/>
            </a:lvl2pPr>
            <a:lvl3pPr marL="1300460" indent="0">
              <a:buNone/>
              <a:defRPr sz="2276"/>
            </a:lvl3pPr>
            <a:lvl4pPr marL="1950690" indent="0">
              <a:buNone/>
              <a:defRPr sz="2276"/>
            </a:lvl4pPr>
            <a:lvl5pPr marL="2600919" indent="0">
              <a:buNone/>
              <a:defRPr sz="2276"/>
            </a:lvl5pPr>
            <a:lvl6pPr marL="3251149" indent="0">
              <a:buNone/>
              <a:defRPr sz="2276"/>
            </a:lvl6pPr>
            <a:lvl7pPr marL="3901379" indent="0">
              <a:buNone/>
              <a:defRPr sz="2276"/>
            </a:lvl7pPr>
            <a:lvl8pPr marL="4551609" indent="0">
              <a:buNone/>
              <a:defRPr sz="2276"/>
            </a:lvl8pPr>
            <a:lvl9pPr marL="5201839" indent="0">
              <a:buNone/>
              <a:defRPr sz="2276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504718" y="6799757"/>
            <a:ext cx="3525390" cy="1436617"/>
          </a:xfrm>
        </p:spPr>
        <p:txBody>
          <a:bodyPr anchor="t">
            <a:normAutofit/>
          </a:bodyPr>
          <a:lstStyle>
            <a:lvl1pPr marL="0" indent="0" algn="ctr">
              <a:buNone/>
              <a:defRPr sz="1991"/>
            </a:lvl1pPr>
            <a:lvl2pPr marL="650230" indent="0">
              <a:buNone/>
              <a:defRPr sz="1707"/>
            </a:lvl2pPr>
            <a:lvl3pPr marL="1300460" indent="0">
              <a:buNone/>
              <a:defRPr sz="1422"/>
            </a:lvl3pPr>
            <a:lvl4pPr marL="1950690" indent="0">
              <a:buNone/>
              <a:defRPr sz="1280"/>
            </a:lvl4pPr>
            <a:lvl5pPr marL="2600919" indent="0">
              <a:buNone/>
              <a:defRPr sz="1280"/>
            </a:lvl5pPr>
            <a:lvl6pPr marL="3251149" indent="0">
              <a:buNone/>
              <a:defRPr sz="1280"/>
            </a:lvl6pPr>
            <a:lvl7pPr marL="3901379" indent="0">
              <a:buNone/>
              <a:defRPr sz="1280"/>
            </a:lvl7pPr>
            <a:lvl8pPr marL="4551609" indent="0">
              <a:buNone/>
              <a:defRPr sz="1280"/>
            </a:lvl8pPr>
            <a:lvl9pPr marL="5201839" indent="0">
              <a:buNone/>
              <a:defRPr sz="128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74694" y="3366534"/>
            <a:ext cx="11055415" cy="4869841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06561" y="866990"/>
            <a:ext cx="2723548" cy="73693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74693" y="866990"/>
            <a:ext cx="8169306" cy="736938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270000" y="1689100"/>
            <a:ext cx="10464800" cy="34671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3E231A"/>
                </a:solidFill>
              </a:rPr>
              <a:t>标题文本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270000" y="5181600"/>
            <a:ext cx="10464800" cy="146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600"/>
            </a:lvl1pPr>
            <a:lvl2pPr marL="0" indent="228600" algn="ctr">
              <a:spcBef>
                <a:spcPts val="0"/>
              </a:spcBef>
              <a:buSzTx/>
              <a:buNone/>
              <a:defRPr sz="3600"/>
            </a:lvl2pPr>
            <a:lvl3pPr marL="0" indent="457200" algn="ctr">
              <a:spcBef>
                <a:spcPts val="0"/>
              </a:spcBef>
              <a:buSzTx/>
              <a:buNone/>
              <a:defRPr sz="3600"/>
            </a:lvl3pPr>
            <a:lvl4pPr marL="0" indent="685800" algn="ctr">
              <a:spcBef>
                <a:spcPts val="0"/>
              </a:spcBef>
              <a:buSzTx/>
              <a:buNone/>
              <a:defRPr sz="3600"/>
            </a:lvl4pPr>
            <a:lvl5pPr marL="0" indent="914400" algn="ctr">
              <a:spcBef>
                <a:spcPts val="0"/>
              </a:spcBef>
              <a:buSzTx/>
              <a:buNone/>
              <a:defRPr sz="36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3E231A"/>
                </a:solidFill>
              </a:rPr>
              <a:t>正文级别 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3E231A"/>
                </a:solidFill>
              </a:rPr>
              <a:t>正文级别 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3E231A"/>
                </a:solidFill>
              </a:rPr>
              <a:t>正文级别 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3E231A"/>
                </a:solidFill>
              </a:rPr>
              <a:t>正文级别 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3E231A"/>
                </a:solidFill>
              </a:rPr>
              <a:t>正文级别 5</a:t>
            </a:r>
          </a:p>
        </p:txBody>
      </p:sp>
    </p:spTree>
    <p:extLst>
      <p:ext uri="{BB962C8B-B14F-4D97-AF65-F5344CB8AC3E}">
        <p14:creationId xmlns:p14="http://schemas.microsoft.com/office/powerpoint/2010/main" val="895482294"/>
      </p:ext>
    </p:extLst>
  </p:cSld>
  <p:clrMapOvr>
    <a:masterClrMapping/>
  </p:clrMapOvr>
  <p:transition spd="slow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74692" y="3366533"/>
            <a:ext cx="11054748" cy="48698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693" y="1178403"/>
            <a:ext cx="11041869" cy="3892365"/>
          </a:xfrm>
        </p:spPr>
        <p:txBody>
          <a:bodyPr anchor="b">
            <a:normAutofit/>
          </a:bodyPr>
          <a:lstStyle>
            <a:lvl1pPr>
              <a:defRPr sz="5689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4693" y="5201719"/>
            <a:ext cx="11041869" cy="1945860"/>
          </a:xfrm>
        </p:spPr>
        <p:txBody>
          <a:bodyPr>
            <a:normAutofit/>
          </a:bodyPr>
          <a:lstStyle>
            <a:lvl1pPr marL="0" indent="0" algn="ctr">
              <a:buNone/>
              <a:defRPr sz="2844">
                <a:solidFill>
                  <a:schemeClr val="bg1">
                    <a:lumMod val="50000"/>
                  </a:schemeClr>
                </a:solidFill>
              </a:defRPr>
            </a:lvl1pPr>
            <a:lvl2pPr marL="6502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27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74694" y="879671"/>
            <a:ext cx="11055414" cy="227011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74692" y="3366533"/>
            <a:ext cx="5446428" cy="48698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583680" y="3366533"/>
            <a:ext cx="5445760" cy="48698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74694" y="879671"/>
            <a:ext cx="11055414" cy="2270118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2750" y="3372114"/>
            <a:ext cx="5198373" cy="967103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3698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74693" y="4339219"/>
            <a:ext cx="5446428" cy="389715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22851" y="3372114"/>
            <a:ext cx="5207258" cy="967103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3698" b="0">
                <a:solidFill>
                  <a:schemeClr val="tx1"/>
                </a:solidFill>
              </a:defRPr>
            </a:lvl1pPr>
            <a:lvl2pPr marL="650230" indent="0">
              <a:buNone/>
              <a:defRPr sz="2844" b="1"/>
            </a:lvl2pPr>
            <a:lvl3pPr marL="1300460" indent="0">
              <a:buNone/>
              <a:defRPr sz="2560" b="1"/>
            </a:lvl3pPr>
            <a:lvl4pPr marL="1950690" indent="0">
              <a:buNone/>
              <a:defRPr sz="2276" b="1"/>
            </a:lvl4pPr>
            <a:lvl5pPr marL="2600919" indent="0">
              <a:buNone/>
              <a:defRPr sz="2276" b="1"/>
            </a:lvl5pPr>
            <a:lvl6pPr marL="3251149" indent="0">
              <a:buNone/>
              <a:defRPr sz="2276" b="1"/>
            </a:lvl6pPr>
            <a:lvl7pPr marL="3901379" indent="0">
              <a:buNone/>
              <a:defRPr sz="2276" b="1"/>
            </a:lvl7pPr>
            <a:lvl8pPr marL="4551609" indent="0">
              <a:buNone/>
              <a:defRPr sz="2276" b="1"/>
            </a:lvl8pPr>
            <a:lvl9pPr marL="5201839" indent="0">
              <a:buNone/>
              <a:defRPr sz="2276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583681" y="4339219"/>
            <a:ext cx="5445761" cy="389715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693" y="866987"/>
            <a:ext cx="4198067" cy="2877514"/>
          </a:xfrm>
        </p:spPr>
        <p:txBody>
          <a:bodyPr anchor="b"/>
          <a:lstStyle>
            <a:lvl1pPr algn="ctr">
              <a:defRPr sz="4551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416600" y="866989"/>
            <a:ext cx="6613507" cy="736938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4694" y="3744500"/>
            <a:ext cx="4198069" cy="4491873"/>
          </a:xfrm>
        </p:spPr>
        <p:txBody>
          <a:bodyPr/>
          <a:lstStyle>
            <a:lvl1pPr marL="0" indent="0" algn="ctr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4695" y="866987"/>
            <a:ext cx="5873234" cy="2877517"/>
          </a:xfrm>
        </p:spPr>
        <p:txBody>
          <a:bodyPr anchor="b"/>
          <a:lstStyle>
            <a:lvl1pPr algn="ctr">
              <a:defRPr sz="4551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117185" y="866988"/>
            <a:ext cx="4274988" cy="7369387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4551"/>
            </a:lvl1pPr>
            <a:lvl2pPr marL="650230" indent="0">
              <a:buNone/>
              <a:defRPr sz="3982"/>
            </a:lvl2pPr>
            <a:lvl3pPr marL="1300460" indent="0">
              <a:buNone/>
              <a:defRPr sz="3413"/>
            </a:lvl3pPr>
            <a:lvl4pPr marL="1950690" indent="0">
              <a:buNone/>
              <a:defRPr sz="2844"/>
            </a:lvl4pPr>
            <a:lvl5pPr marL="2600919" indent="0">
              <a:buNone/>
              <a:defRPr sz="2844"/>
            </a:lvl5pPr>
            <a:lvl6pPr marL="3251149" indent="0">
              <a:buNone/>
              <a:defRPr sz="2844"/>
            </a:lvl6pPr>
            <a:lvl7pPr marL="3901379" indent="0">
              <a:buNone/>
              <a:defRPr sz="2844"/>
            </a:lvl7pPr>
            <a:lvl8pPr marL="4551609" indent="0">
              <a:buNone/>
              <a:defRPr sz="2844"/>
            </a:lvl8pPr>
            <a:lvl9pPr marL="5201839" indent="0">
              <a:buNone/>
              <a:defRPr sz="2844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74714" y="3744503"/>
            <a:ext cx="5873215" cy="4491871"/>
          </a:xfrm>
        </p:spPr>
        <p:txBody>
          <a:bodyPr/>
          <a:lstStyle>
            <a:lvl1pPr marL="0" indent="0" algn="ctr">
              <a:buNone/>
              <a:defRPr sz="2276"/>
            </a:lvl1pPr>
            <a:lvl2pPr marL="650230" indent="0">
              <a:buNone/>
              <a:defRPr sz="1991"/>
            </a:lvl2pPr>
            <a:lvl3pPr marL="1300460" indent="0">
              <a:buNone/>
              <a:defRPr sz="1707"/>
            </a:lvl3pPr>
            <a:lvl4pPr marL="1950690" indent="0">
              <a:buNone/>
              <a:defRPr sz="1422"/>
            </a:lvl4pPr>
            <a:lvl5pPr marL="2600919" indent="0">
              <a:buNone/>
              <a:defRPr sz="1422"/>
            </a:lvl5pPr>
            <a:lvl6pPr marL="3251149" indent="0">
              <a:buNone/>
              <a:defRPr sz="1422"/>
            </a:lvl6pPr>
            <a:lvl7pPr marL="3901379" indent="0">
              <a:buNone/>
              <a:defRPr sz="1422"/>
            </a:lvl7pPr>
            <a:lvl8pPr marL="4551609" indent="0">
              <a:buNone/>
              <a:defRPr sz="1422"/>
            </a:lvl8pPr>
            <a:lvl9pPr marL="5201839" indent="0">
              <a:buNone/>
              <a:defRPr sz="1422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4/25/17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13004803" cy="975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74694" y="879671"/>
            <a:ext cx="11055414" cy="22701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4694" y="3366534"/>
            <a:ext cx="11055415" cy="48698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90653" y="8367327"/>
            <a:ext cx="2926080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2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4/25/17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74694" y="8367327"/>
            <a:ext cx="7117746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22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14947" y="8367327"/>
            <a:ext cx="815162" cy="5192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22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341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  <p:sldLayoutId id="2147483890" r:id="rId12"/>
    <p:sldLayoutId id="2147483891" r:id="rId13"/>
    <p:sldLayoutId id="2147483892" r:id="rId14"/>
    <p:sldLayoutId id="2147483893" r:id="rId15"/>
    <p:sldLayoutId id="2147483894" r:id="rId16"/>
    <p:sldLayoutId id="2147483895" r:id="rId17"/>
    <p:sldLayoutId id="2147483896" r:id="rId18"/>
  </p:sldLayoutIdLst>
  <p:transition spd="slow">
    <p:randomBar dir="vert"/>
  </p:transition>
  <p:timing>
    <p:tnLst>
      <p:par>
        <p:cTn id="1" dur="indefinite" restart="never" nodeType="tmRoot"/>
      </p:par>
    </p:tnLst>
  </p:timing>
  <p:txStyles>
    <p:titleStyle>
      <a:lvl1pPr algn="ctr" defTabSz="1300460" rtl="0" eaLnBrk="1" latinLnBrk="0" hangingPunct="1">
        <a:lnSpc>
          <a:spcPct val="90000"/>
        </a:lnSpc>
        <a:spcBef>
          <a:spcPct val="0"/>
        </a:spcBef>
        <a:buNone/>
        <a:defRPr sz="512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25115" indent="-325115" algn="l" defTabSz="1300460" rtl="0" eaLnBrk="1" latinLnBrk="0" hangingPunct="1">
        <a:lnSpc>
          <a:spcPct val="120000"/>
        </a:lnSpc>
        <a:spcBef>
          <a:spcPts val="1422"/>
        </a:spcBef>
        <a:buClr>
          <a:schemeClr val="tx1"/>
        </a:buClr>
        <a:buFont typeface="Arial" panose="020B0604020202020204" pitchFamily="34" charset="0"/>
        <a:buChar char="•"/>
        <a:defRPr sz="2844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75345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tx1"/>
        </a:buClr>
        <a:buFont typeface="Arial" panose="020B0604020202020204" pitchFamily="34" charset="0"/>
        <a:buChar char="•"/>
        <a:defRPr sz="256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625575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tx1"/>
        </a:buClr>
        <a:buFont typeface="Arial" panose="020B0604020202020204" pitchFamily="34" charset="0"/>
        <a:buChar char="•"/>
        <a:defRPr sz="2276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2275804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tx1"/>
        </a:buClr>
        <a:buFont typeface="Arial" panose="020B0604020202020204" pitchFamily="34" charset="0"/>
        <a:buChar char="•"/>
        <a:defRPr sz="1991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926034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tx1"/>
        </a:buClr>
        <a:buFont typeface="Arial" panose="020B0604020202020204" pitchFamily="34" charset="0"/>
        <a:buChar char="•"/>
        <a:defRPr sz="1991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576264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tx1"/>
        </a:buClr>
        <a:buFont typeface="Arial" panose="020B0604020202020204" pitchFamily="34" charset="0"/>
        <a:buChar char="•"/>
        <a:defRPr sz="1991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4226494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tx1"/>
        </a:buClr>
        <a:buFont typeface="Arial" panose="020B0604020202020204" pitchFamily="34" charset="0"/>
        <a:buChar char="•"/>
        <a:defRPr sz="1991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876724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tx1"/>
        </a:buClr>
        <a:buFont typeface="Arial" panose="020B0604020202020204" pitchFamily="34" charset="0"/>
        <a:buChar char="•"/>
        <a:defRPr sz="1991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5526954" indent="-325115" algn="l" defTabSz="1300460" rtl="0" eaLnBrk="1" latinLnBrk="0" hangingPunct="1">
        <a:lnSpc>
          <a:spcPct val="120000"/>
        </a:lnSpc>
        <a:spcBef>
          <a:spcPts val="711"/>
        </a:spcBef>
        <a:buClr>
          <a:schemeClr val="tx1"/>
        </a:buClr>
        <a:buFont typeface="Arial" panose="020B0604020202020204" pitchFamily="34" charset="0"/>
        <a:buChar char="•"/>
        <a:defRPr sz="1991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1300460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png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png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3.gif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png"/><Relationship Id="rId3" Type="http://schemas.openxmlformats.org/officeDocument/2006/relationships/image" Target="../media/image15.t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8.png"/><Relationship Id="rId3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xfrm>
            <a:off x="1270000" y="1689100"/>
            <a:ext cx="10464800" cy="3479800"/>
          </a:xfrm>
          <a:prstGeom prst="rect">
            <a:avLst/>
          </a:prstGeom>
        </p:spPr>
        <p:txBody>
          <a:bodyPr>
            <a:normAutofit/>
            <a:scene3d>
              <a:camera prst="orthographicFront"/>
              <a:lightRig rig="threePt" dir="t"/>
            </a:scene3d>
            <a:sp3d extrusionH="57150">
              <a:bevelT w="38100" h="38100" prst="relaxedInset"/>
            </a:sp3d>
          </a:bodyPr>
          <a:lstStyle>
            <a:lvl1pPr>
              <a:defRPr sz="8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 dirty="0" smtClean="0">
                <a:solidFill>
                  <a:srgbClr val="3E231A"/>
                </a:solidFill>
                <a:effectLst>
                  <a:reflection blurRad="6350" stA="55000" endA="50" endPos="85000" dist="29997" dir="5400000" sy="-100000" algn="bl" rotWithShape="0"/>
                </a:effectLst>
              </a:rPr>
              <a:t>WEB</a:t>
            </a:r>
            <a:r>
              <a:rPr lang="zh-CN" altLang="en-US" sz="7200" dirty="0" smtClean="0">
                <a:solidFill>
                  <a:srgbClr val="3E231A"/>
                </a:solidFill>
                <a:effectLst>
                  <a:reflection blurRad="6350" stA="55000" endA="50" endPos="85000" dist="29997" dir="5400000" sy="-100000" algn="bl" rotWithShape="0"/>
                </a:effectLst>
              </a:rPr>
              <a:t>前</a:t>
            </a:r>
            <a:r>
              <a:rPr sz="7200" dirty="0" smtClean="0">
                <a:solidFill>
                  <a:srgbClr val="3E231A"/>
                </a:solidFill>
                <a:effectLst>
                  <a:reflection blurRad="6350" stA="55000" endA="50" endPos="85000" dist="29997" dir="5400000" sy="-100000" algn="bl" rotWithShape="0"/>
                </a:effectLst>
              </a:rPr>
              <a:t>端</a:t>
            </a:r>
            <a:endParaRPr sz="7200" dirty="0">
              <a:solidFill>
                <a:srgbClr val="3E231A"/>
              </a:solidFill>
              <a:effectLst>
                <a:reflection blurRad="6350" stA="55000" endA="50" endPos="85000" dist="29997" dir="5400000" sy="-100000" algn="bl" rotWithShape="0"/>
              </a:effectLst>
            </a:endParaRPr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1278965" y="6687669"/>
            <a:ext cx="10464800" cy="456453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dirty="0" smtClean="0"/>
              <a:t>                                                                                                                        马子栋 </a:t>
            </a:r>
            <a:r>
              <a:rPr lang="en-US" altLang="zh-CN" dirty="0"/>
              <a:t>2017.4.28</a:t>
            </a:r>
            <a:r>
              <a:rPr lang="zh-CN" altLang="en-US" dirty="0" smtClean="0"/>
              <a:t>                                                                                                                              </a:t>
            </a:r>
            <a:endParaRPr dirty="0">
              <a:solidFill>
                <a:srgbClr val="3E231A"/>
              </a:solidFill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65" name="Shape 65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5591" cy="6720164"/>
          </a:xfrm>
          <a:prstGeom prst="rect">
            <a:avLst/>
          </a:prstGeom>
        </p:spPr>
        <p:txBody>
          <a:bodyPr anchor="t"/>
          <a:lstStyle/>
          <a:p>
            <a:pPr marL="335153" lvl="0" indent="-335153" defTabSz="531622">
              <a:spcBef>
                <a:spcPts val="25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2730">
                <a:solidFill>
                  <a:srgbClr val="3E231A"/>
                </a:solidFill>
                <a:latin typeface="Helvetica"/>
                <a:ea typeface="Helvetica"/>
                <a:cs typeface="Helvetica"/>
                <a:sym typeface="Helvetica"/>
              </a:rPr>
              <a:t>HTML—— WEB应用的基石</a:t>
            </a:r>
          </a:p>
          <a:p>
            <a:pPr marL="0" lvl="0" indent="0" defTabSz="416052"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002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defTabSz="416052">
              <a:lnSpc>
                <a:spcPct val="15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002">
                <a:latin typeface="Helvetica"/>
                <a:ea typeface="Helvetica"/>
                <a:cs typeface="Helvetica"/>
                <a:sym typeface="Helvetica"/>
              </a:rPr>
              <a:t>     HTML 标签（94个）</a:t>
            </a: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638">
                <a:latin typeface="Helvetica"/>
                <a:ea typeface="Helvetica"/>
                <a:cs typeface="Helvetica"/>
                <a:sym typeface="Helvetica"/>
              </a:rPr>
              <a:t>文档：&lt;html&gt;、&lt;head&gt;、&lt;body&gt;、&lt;title&gt;、&lt;meta&gt;、&lt;base&gt;、&lt;style&gt;、&lt;link&gt;、&lt;script&gt;、&lt;noscript&gt;</a:t>
            </a: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638">
                <a:latin typeface="Helvetica"/>
                <a:ea typeface="Helvetica"/>
                <a:cs typeface="Helvetica"/>
                <a:sym typeface="Helvetica"/>
              </a:rPr>
              <a:t>结构：&lt;div&gt;、&lt;span&gt;、&lt;iframe&gt;</a:t>
            </a: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638">
                <a:latin typeface="Helvetica"/>
                <a:ea typeface="Helvetica"/>
                <a:cs typeface="Helvetica"/>
                <a:sym typeface="Helvetica"/>
              </a:rPr>
              <a:t>表格：&lt;table&gt;、&lt;thead&gt;、&lt;tbody&gt;、&lt;tfoot&gt;、&lt;tr&gt;、&lt;td&gt;、&lt;th&gt;、&lt;col&gt;、&lt;colgroup&gt;、&lt;caption&gt;</a:t>
            </a: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638">
                <a:latin typeface="Helvetica"/>
                <a:ea typeface="Helvetica"/>
                <a:cs typeface="Helvetica"/>
                <a:sym typeface="Helvetica"/>
              </a:rPr>
              <a:t>表单：&lt;from&gt;、&lt;input&gt;、&lt;textarea&gt;、&lt;button&gt;、&lt;select&gt;、&lt;optgroup&gt;、&lt;option&gt;、&lt;label&gt;、&lt;fieldset&gt;、&lt;legend&gt;</a:t>
            </a: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638">
                <a:latin typeface="Helvetica"/>
                <a:ea typeface="Helvetica"/>
                <a:cs typeface="Helvetica"/>
                <a:sym typeface="Helvetica"/>
              </a:rPr>
              <a:t>列表：&lt;ul&gt;、&lt;ol&gt;、&lt;li&gt;、&lt;dl&gt;、&lt;dt&gt;、&lt;dd&gt;</a:t>
            </a: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638">
                <a:latin typeface="Helvetica"/>
                <a:ea typeface="Helvetica"/>
                <a:cs typeface="Helvetica"/>
                <a:sym typeface="Helvetica"/>
              </a:rPr>
              <a:t>文本：&lt;a&gt;、&lt;i&gt;、&lt;b&gt;、&lt;big&gt;、&lt;small&gt;、&lt;em&gt;、&lt;strong&gt;、&lt;code&gt;、&lt;cite&gt;、&lt;sup&gt;、&lt;sub&gt; </a:t>
            </a: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638">
                <a:latin typeface="Helvetica"/>
                <a:ea typeface="Helvetica"/>
                <a:cs typeface="Helvetica"/>
                <a:sym typeface="Helvetica"/>
              </a:rPr>
              <a:t>文章：&lt;h1&gt; - &lt;h6&gt; 、&lt;p&gt;、&lt;br&gt;、&lt;pre&gt;、&lt;abbr&gt;、&lt;blockquote&gt;、&lt;q&gt;、&lt;ins&gt;、&lt;del&gt;、&lt;address&gt;</a:t>
            </a: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638">
                <a:latin typeface="Helvetica"/>
                <a:ea typeface="Helvetica"/>
                <a:cs typeface="Helvetica"/>
                <a:sym typeface="Helvetica"/>
              </a:rPr>
              <a:t>媒体：&lt;img&gt;、&lt;map&gt;、&lt;area&gt;、&lt;object&gt;、&lt;param&gt;</a:t>
            </a: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638">
                <a:latin typeface="Helvetica"/>
                <a:ea typeface="Helvetica"/>
                <a:cs typeface="Helvetica"/>
                <a:sym typeface="Helvetica"/>
              </a:rPr>
              <a:t>特殊标签：&lt;!DOCTYPE&gt;、&lt;!-- —&gt;、&lt;hr&gt;</a:t>
            </a: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092">
              <a:latin typeface="Helvetica"/>
              <a:ea typeface="Helvetica"/>
              <a:cs typeface="Helvetica"/>
              <a:sym typeface="Helvetica"/>
            </a:endParaRP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092">
              <a:latin typeface="Helvetica"/>
              <a:ea typeface="Helvetica"/>
              <a:cs typeface="Helvetica"/>
              <a:sym typeface="Helvetica"/>
            </a:endParaRPr>
          </a:p>
          <a:p>
            <a:pPr marL="0" lvl="1" indent="453874" defTabSz="416052">
              <a:lnSpc>
                <a:spcPct val="12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1092">
              <a:latin typeface="Helvetica"/>
              <a:ea typeface="Helvetica"/>
              <a:cs typeface="Helvetica"/>
              <a:sym typeface="Helvetica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8554777" y="1038920"/>
            <a:ext cx="259846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3E231A"/>
                </a:solidFill>
              </a:rPr>
              <a:t>W3C标准-</a:t>
            </a:r>
            <a:r>
              <a:rPr sz="3000" dirty="0" smtClean="0">
                <a:solidFill>
                  <a:srgbClr val="3E231A"/>
                </a:solidFill>
              </a:rPr>
              <a:t>结构</a:t>
            </a:r>
            <a:endParaRPr sz="3000" dirty="0">
              <a:solidFill>
                <a:srgbClr val="3E231A"/>
              </a:solidFill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69" name="Shape 69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8865" cy="1802238"/>
          </a:xfrm>
          <a:prstGeom prst="rect">
            <a:avLst/>
          </a:prstGeom>
        </p:spPr>
        <p:txBody>
          <a:bodyPr anchor="t"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3E231A"/>
                </a:solidFill>
                <a:latin typeface="Helvetica"/>
                <a:ea typeface="Helvetica"/>
                <a:cs typeface="Helvetica"/>
                <a:sym typeface="Helvetica"/>
              </a:rPr>
              <a:t>HTML—— WEB应用的基石</a:t>
            </a:r>
          </a:p>
          <a:p>
            <a:pPr marL="0" lvl="0" indent="0" defTabSz="457200"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20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200">
                <a:latin typeface="Helvetica"/>
                <a:ea typeface="Helvetica"/>
                <a:cs typeface="Helvetica"/>
                <a:sym typeface="Helvetica"/>
              </a:rPr>
              <a:t>     HTML 5 新增标签：</a:t>
            </a:r>
          </a:p>
        </p:txBody>
      </p:sp>
      <p:sp>
        <p:nvSpPr>
          <p:cNvPr id="70" name="Shape 70"/>
          <p:cNvSpPr/>
          <p:nvPr/>
        </p:nvSpPr>
        <p:spPr>
          <a:xfrm>
            <a:off x="8554777" y="1038920"/>
            <a:ext cx="259846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3E231A"/>
                </a:solidFill>
              </a:rPr>
              <a:t>W3C标准-</a:t>
            </a:r>
            <a:r>
              <a:rPr sz="3000" dirty="0" smtClean="0">
                <a:solidFill>
                  <a:srgbClr val="3E231A"/>
                </a:solidFill>
              </a:rPr>
              <a:t>结构</a:t>
            </a:r>
            <a:endParaRPr sz="3000" dirty="0">
              <a:solidFill>
                <a:srgbClr val="3E231A"/>
              </a:solidFill>
            </a:endParaRPr>
          </a:p>
        </p:txBody>
      </p:sp>
      <p:sp>
        <p:nvSpPr>
          <p:cNvPr id="71" name="Shape 71"/>
          <p:cNvSpPr/>
          <p:nvPr/>
        </p:nvSpPr>
        <p:spPr>
          <a:xfrm>
            <a:off x="2025575" y="6764508"/>
            <a:ext cx="1321483" cy="5588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3000"/>
              <a:t>section</a:t>
            </a:r>
          </a:p>
        </p:txBody>
      </p:sp>
      <p:sp>
        <p:nvSpPr>
          <p:cNvPr id="72" name="Shape 72"/>
          <p:cNvSpPr/>
          <p:nvPr/>
        </p:nvSpPr>
        <p:spPr>
          <a:xfrm>
            <a:off x="2289993" y="4651623"/>
            <a:ext cx="1300647" cy="5588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3000"/>
              <a:t>header</a:t>
            </a:r>
          </a:p>
        </p:txBody>
      </p:sp>
      <p:sp>
        <p:nvSpPr>
          <p:cNvPr id="73" name="Shape 73"/>
          <p:cNvSpPr/>
          <p:nvPr/>
        </p:nvSpPr>
        <p:spPr>
          <a:xfrm>
            <a:off x="4260787" y="4854823"/>
            <a:ext cx="1130612" cy="5588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3000"/>
              <a:t>article</a:t>
            </a:r>
          </a:p>
        </p:txBody>
      </p:sp>
      <p:sp>
        <p:nvSpPr>
          <p:cNvPr id="74" name="Shape 74"/>
          <p:cNvSpPr/>
          <p:nvPr/>
        </p:nvSpPr>
        <p:spPr>
          <a:xfrm>
            <a:off x="4059435" y="6472408"/>
            <a:ext cx="1025130" cy="5588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3000"/>
              <a:t>aside</a:t>
            </a:r>
          </a:p>
        </p:txBody>
      </p:sp>
      <p:sp>
        <p:nvSpPr>
          <p:cNvPr id="75" name="Shape 75"/>
          <p:cNvSpPr/>
          <p:nvPr/>
        </p:nvSpPr>
        <p:spPr>
          <a:xfrm>
            <a:off x="3549674" y="7639050"/>
            <a:ext cx="1088567" cy="5588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3000"/>
              <a:t>footer</a:t>
            </a:r>
          </a:p>
        </p:txBody>
      </p:sp>
      <p:sp>
        <p:nvSpPr>
          <p:cNvPr id="76" name="Shape 76"/>
          <p:cNvSpPr/>
          <p:nvPr/>
        </p:nvSpPr>
        <p:spPr>
          <a:xfrm>
            <a:off x="5811846" y="5397499"/>
            <a:ext cx="1328739" cy="7112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4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4000"/>
              <a:t>video</a:t>
            </a:r>
          </a:p>
        </p:txBody>
      </p:sp>
      <p:sp>
        <p:nvSpPr>
          <p:cNvPr id="77" name="Shape 77"/>
          <p:cNvSpPr/>
          <p:nvPr/>
        </p:nvSpPr>
        <p:spPr>
          <a:xfrm>
            <a:off x="6507484" y="6412408"/>
            <a:ext cx="1357264" cy="7112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4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4000"/>
              <a:t>audio</a:t>
            </a:r>
          </a:p>
        </p:txBody>
      </p:sp>
      <p:sp>
        <p:nvSpPr>
          <p:cNvPr id="78" name="Shape 78"/>
          <p:cNvSpPr/>
          <p:nvPr/>
        </p:nvSpPr>
        <p:spPr>
          <a:xfrm>
            <a:off x="8925086" y="4481785"/>
            <a:ext cx="1596629" cy="5588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3000"/>
              <a:t>progress</a:t>
            </a:r>
          </a:p>
        </p:txBody>
      </p:sp>
      <p:sp>
        <p:nvSpPr>
          <p:cNvPr id="79" name="Shape 79"/>
          <p:cNvSpPr/>
          <p:nvPr/>
        </p:nvSpPr>
        <p:spPr>
          <a:xfrm>
            <a:off x="8503008" y="5473700"/>
            <a:ext cx="855465" cy="5588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3000"/>
              <a:t>ruby</a:t>
            </a:r>
          </a:p>
        </p:txBody>
      </p:sp>
      <p:sp>
        <p:nvSpPr>
          <p:cNvPr id="80" name="Shape 80"/>
          <p:cNvSpPr/>
          <p:nvPr/>
        </p:nvSpPr>
        <p:spPr>
          <a:xfrm>
            <a:off x="5907409" y="4070349"/>
            <a:ext cx="1723878" cy="7112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4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4000"/>
              <a:t>canvas</a:t>
            </a:r>
          </a:p>
        </p:txBody>
      </p:sp>
      <p:sp>
        <p:nvSpPr>
          <p:cNvPr id="81" name="Shape 81"/>
          <p:cNvSpPr/>
          <p:nvPr/>
        </p:nvSpPr>
        <p:spPr>
          <a:xfrm>
            <a:off x="3109267" y="5716860"/>
            <a:ext cx="728589" cy="5588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30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3000"/>
              <a:t>nav</a:t>
            </a:r>
          </a:p>
        </p:txBody>
      </p:sp>
      <p:sp>
        <p:nvSpPr>
          <p:cNvPr id="82" name="Shape 82"/>
          <p:cNvSpPr/>
          <p:nvPr/>
        </p:nvSpPr>
        <p:spPr>
          <a:xfrm>
            <a:off x="10504995" y="5494508"/>
            <a:ext cx="714110" cy="4826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25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2500"/>
              <a:t>time</a:t>
            </a:r>
          </a:p>
        </p:txBody>
      </p:sp>
      <p:sp>
        <p:nvSpPr>
          <p:cNvPr id="83" name="Shape 83"/>
          <p:cNvSpPr/>
          <p:nvPr/>
        </p:nvSpPr>
        <p:spPr>
          <a:xfrm>
            <a:off x="9768420" y="6510508"/>
            <a:ext cx="819840" cy="4826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25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2500"/>
              <a:t>mark</a:t>
            </a:r>
          </a:p>
        </p:txBody>
      </p:sp>
      <p:sp>
        <p:nvSpPr>
          <p:cNvPr id="84" name="Shape 84"/>
          <p:cNvSpPr/>
          <p:nvPr/>
        </p:nvSpPr>
        <p:spPr>
          <a:xfrm>
            <a:off x="6021958" y="7677150"/>
            <a:ext cx="908516" cy="4826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25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2500"/>
              <a:t>figure</a:t>
            </a:r>
          </a:p>
        </p:txBody>
      </p:sp>
      <p:sp>
        <p:nvSpPr>
          <p:cNvPr id="85" name="Shape 85"/>
          <p:cNvSpPr/>
          <p:nvPr/>
        </p:nvSpPr>
        <p:spPr>
          <a:xfrm>
            <a:off x="7198695" y="7677150"/>
            <a:ext cx="1473443" cy="482601"/>
          </a:xfrm>
          <a:prstGeom prst="rect">
            <a:avLst/>
          </a:prstGeom>
          <a:ln w="12700">
            <a:miter lim="400000"/>
          </a:ln>
          <a:effectLst>
            <a:outerShdw blurRad="50800" dist="25400" dir="5400000" rotWithShape="0">
              <a:srgbClr val="000000">
                <a:alpha val="2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 defTabSz="457200">
              <a:lnSpc>
                <a:spcPct val="120000"/>
              </a:lnSpc>
              <a:spcBef>
                <a:spcPts val="800"/>
              </a:spcBef>
              <a:defRPr sz="25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r>
              <a:rPr sz="2500"/>
              <a:t>figcaption</a:t>
            </a:r>
          </a:p>
        </p:txBody>
      </p:sp>
      <p:pic>
        <p:nvPicPr>
          <p:cNvPr id="86" name="图片 85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54583" y="3459807"/>
            <a:ext cx="11095634" cy="5411441"/>
          </a:xfrm>
          <a:prstGeom prst="rect">
            <a:avLst/>
          </a:prstGeom>
          <a:effectLst>
            <a:outerShdw blurRad="50800" dist="25400" dir="5400000" rotWithShape="0">
              <a:srgbClr val="000000">
                <a:alpha val="25000"/>
              </a:srgbClr>
            </a:outerShdw>
          </a:effectLst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6127206" cy="6586914"/>
          </a:xfrm>
          <a:prstGeom prst="rect">
            <a:avLst/>
          </a:prstGeom>
        </p:spPr>
        <p:txBody>
          <a:bodyPr anchor="t"/>
          <a:lstStyle/>
          <a:p>
            <a:pPr lvl="0" algn="l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00" dirty="0" smtClean="0">
                <a:solidFill>
                  <a:srgbClr val="3E231A"/>
                </a:solidFill>
                <a:latin typeface="Helvetica"/>
                <a:ea typeface="Helvetica"/>
                <a:cs typeface="Helvetica"/>
                <a:sym typeface="Helvetica"/>
              </a:rPr>
              <a:t>表现</a:t>
            </a:r>
            <a:endParaRPr sz="3000" dirty="0">
              <a:solidFill>
                <a:srgbClr val="3E231A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l" defTabSz="457200"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200" dirty="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200" dirty="0">
                <a:latin typeface="Helvetica"/>
                <a:ea typeface="Helvetica"/>
                <a:cs typeface="Helvetica"/>
                <a:sym typeface="Helvetica"/>
              </a:rPr>
              <a:t>     CSS ：层叠样式表</a:t>
            </a:r>
          </a:p>
          <a:p>
            <a:pPr marL="0" lvl="0" indent="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200" dirty="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200" dirty="0">
                <a:latin typeface="Helvetica"/>
                <a:ea typeface="Helvetica"/>
                <a:cs typeface="Helvetica"/>
                <a:sym typeface="Helvetica"/>
              </a:rPr>
              <a:t>     简史：</a:t>
            </a:r>
          </a:p>
          <a:p>
            <a:pPr marL="0" lvl="1" indent="91440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900" dirty="0">
                <a:latin typeface="Helvetica"/>
                <a:ea typeface="Helvetica"/>
                <a:cs typeface="Helvetica"/>
                <a:sym typeface="Helvetica"/>
              </a:rPr>
              <a:t>1994年 Håkon Wium Lie 提出了CSS的最初建议</a:t>
            </a:r>
          </a:p>
          <a:p>
            <a:pPr marL="0" lvl="1" indent="91440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900" dirty="0">
                <a:latin typeface="Helvetica"/>
                <a:ea typeface="Helvetica"/>
                <a:cs typeface="Helvetica"/>
                <a:sym typeface="Helvetica"/>
              </a:rPr>
              <a:t>1996年12月，发布 CSS 1.0</a:t>
            </a:r>
          </a:p>
          <a:p>
            <a:pPr marL="0" lvl="1" indent="91440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900" dirty="0">
                <a:latin typeface="Helvetica"/>
                <a:ea typeface="Helvetica"/>
                <a:cs typeface="Helvetica"/>
                <a:sym typeface="Helvetica"/>
              </a:rPr>
              <a:t>1998年5月，发布 CSS 2.0</a:t>
            </a:r>
          </a:p>
          <a:p>
            <a:pPr marL="0" lvl="1" indent="91440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900" dirty="0">
                <a:latin typeface="Helvetica"/>
                <a:ea typeface="Helvetica"/>
                <a:cs typeface="Helvetica"/>
                <a:sym typeface="Helvetica"/>
              </a:rPr>
              <a:t>1999年开始制订 CSS 3.0</a:t>
            </a:r>
          </a:p>
          <a:p>
            <a:pPr marL="0" lvl="1" indent="91440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900" dirty="0">
                <a:latin typeface="Helvetica"/>
                <a:ea typeface="Helvetica"/>
                <a:cs typeface="Helvetica"/>
                <a:sym typeface="Helvetica"/>
              </a:rPr>
              <a:t>2011年9月开始设计CSS 4.0</a:t>
            </a:r>
          </a:p>
        </p:txBody>
      </p:sp>
      <p:sp>
        <p:nvSpPr>
          <p:cNvPr id="95" name="Shape 95"/>
          <p:cNvSpPr/>
          <p:nvPr/>
        </p:nvSpPr>
        <p:spPr>
          <a:xfrm>
            <a:off x="8554777" y="1038920"/>
            <a:ext cx="259846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3E231A"/>
                </a:solidFill>
              </a:rPr>
              <a:t>W3C标准-</a:t>
            </a:r>
            <a:r>
              <a:rPr sz="3000" dirty="0" smtClean="0">
                <a:solidFill>
                  <a:srgbClr val="3E231A"/>
                </a:solidFill>
              </a:rPr>
              <a:t>表现</a:t>
            </a:r>
            <a:endParaRPr sz="3000" dirty="0">
              <a:solidFill>
                <a:srgbClr val="3E231A"/>
              </a:solidFill>
            </a:endParaRPr>
          </a:p>
        </p:txBody>
      </p:sp>
      <p:pic>
        <p:nvPicPr>
          <p:cNvPr id="96" name="图片 95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81609" y="2108200"/>
            <a:ext cx="4827422" cy="6809925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99" name="Shape 99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8865" cy="1683672"/>
          </a:xfrm>
          <a:prstGeom prst="rect">
            <a:avLst/>
          </a:prstGeom>
        </p:spPr>
        <p:txBody>
          <a:bodyPr anchor="t"/>
          <a:lstStyle>
            <a:lvl1pPr>
              <a:buBlip>
                <a:blip r:embed="rId3"/>
              </a:buBlip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3000" dirty="0" smtClean="0">
                <a:solidFill>
                  <a:srgbClr val="3E231A"/>
                </a:solidFill>
              </a:rPr>
              <a:t>CSS</a:t>
            </a:r>
            <a:endParaRPr sz="3000" dirty="0">
              <a:solidFill>
                <a:srgbClr val="3E231A"/>
              </a:solidFill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8554777" y="1038920"/>
            <a:ext cx="259846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3E231A"/>
                </a:solidFill>
              </a:rPr>
              <a:t>W3C标准-</a:t>
            </a:r>
            <a:r>
              <a:rPr sz="3000" dirty="0" smtClean="0">
                <a:solidFill>
                  <a:srgbClr val="3E231A"/>
                </a:solidFill>
              </a:rPr>
              <a:t>表现</a:t>
            </a:r>
            <a:endParaRPr sz="3000" dirty="0">
              <a:solidFill>
                <a:srgbClr val="3E231A"/>
              </a:solidFill>
            </a:endParaRPr>
          </a:p>
        </p:txBody>
      </p:sp>
      <p:pic>
        <p:nvPicPr>
          <p:cNvPr id="101" name="image1.gi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07772" y="3785219"/>
            <a:ext cx="4306012" cy="1468240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blurRad="50800" dist="25400" dir="3600000" rotWithShape="0">
              <a:srgbClr val="000000">
                <a:alpha val="70000"/>
              </a:srgbClr>
            </a:outerShdw>
          </a:effectLst>
        </p:spPr>
      </p:pic>
      <p:pic>
        <p:nvPicPr>
          <p:cNvPr id="102" name="图片 101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469686" y="2904564"/>
            <a:ext cx="5005138" cy="6139281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99" name="Shape 99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8865" cy="1683672"/>
          </a:xfrm>
          <a:prstGeom prst="rect">
            <a:avLst/>
          </a:prstGeom>
        </p:spPr>
        <p:txBody>
          <a:bodyPr anchor="t"/>
          <a:lstStyle>
            <a:lvl1pPr>
              <a:buBlip>
                <a:blip r:embed="rId3"/>
              </a:buBlip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altLang="zh-CN" sz="3000" dirty="0" smtClean="0">
                <a:solidFill>
                  <a:srgbClr val="3E231A"/>
                </a:solidFill>
              </a:rPr>
              <a:t>Ps</a:t>
            </a:r>
            <a:r>
              <a:rPr lang="zh-CN" altLang="en-US" sz="3000" dirty="0" smtClean="0">
                <a:solidFill>
                  <a:srgbClr val="3E231A"/>
                </a:solidFill>
              </a:rPr>
              <a:t>辅助线的截图和</a:t>
            </a:r>
            <a:r>
              <a:rPr lang="en-US" altLang="zh-CN" sz="3000" dirty="0" smtClean="0">
                <a:solidFill>
                  <a:srgbClr val="3E231A"/>
                </a:solidFill>
              </a:rPr>
              <a:t>Sketch</a:t>
            </a:r>
            <a:r>
              <a:rPr lang="zh-CN" altLang="en-US" sz="3000" dirty="0" smtClean="0">
                <a:solidFill>
                  <a:srgbClr val="3E231A"/>
                </a:solidFill>
              </a:rPr>
              <a:t>的截图 </a:t>
            </a:r>
            <a:r>
              <a:rPr lang="en-US" altLang="zh-CN" sz="3000" dirty="0" smtClean="0">
                <a:solidFill>
                  <a:srgbClr val="3E231A"/>
                </a:solidFill>
              </a:rPr>
              <a:t>//TODO</a:t>
            </a:r>
            <a:endParaRPr sz="3000" dirty="0">
              <a:solidFill>
                <a:srgbClr val="3E231A"/>
              </a:solidFill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8554777" y="1038920"/>
            <a:ext cx="259846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3E231A"/>
                </a:solidFill>
              </a:rPr>
              <a:t>W3C标准-</a:t>
            </a:r>
            <a:r>
              <a:rPr sz="3000" dirty="0" smtClean="0">
                <a:solidFill>
                  <a:srgbClr val="3E231A"/>
                </a:solidFill>
              </a:rPr>
              <a:t>表现</a:t>
            </a:r>
            <a:endParaRPr sz="3000" dirty="0">
              <a:solidFill>
                <a:srgbClr val="3E23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14883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115" name="Shape 115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9758" cy="6586914"/>
          </a:xfrm>
          <a:prstGeom prst="rect">
            <a:avLst/>
          </a:prstGeom>
        </p:spPr>
        <p:txBody>
          <a:bodyPr anchor="t"/>
          <a:lstStyle/>
          <a:p>
            <a:pPr marL="338836" lvl="0" indent="-338836" algn="l" defTabSz="537463">
              <a:spcBef>
                <a:spcPts val="2500"/>
              </a:spcBef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sz="2760" dirty="0">
                <a:solidFill>
                  <a:srgbClr val="3E231A"/>
                </a:solidFill>
                <a:latin typeface="Helvetica"/>
                <a:ea typeface="Helvetica"/>
                <a:cs typeface="Helvetica"/>
                <a:sym typeface="Helvetica"/>
              </a:rPr>
              <a:t>行为标准</a:t>
            </a:r>
          </a:p>
          <a:p>
            <a:pPr marL="0" lvl="0" indent="0" algn="l" defTabSz="420623"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024" dirty="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l" defTabSz="420623">
              <a:lnSpc>
                <a:spcPct val="15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024" dirty="0" smtClean="0">
                <a:latin typeface="Helvetica"/>
                <a:ea typeface="Helvetica"/>
                <a:cs typeface="Helvetica"/>
                <a:sym typeface="Helvetica"/>
              </a:rPr>
              <a:t>ECMASCript</a:t>
            </a:r>
            <a:r>
              <a:rPr sz="2024" dirty="0">
                <a:latin typeface="Helvetica"/>
                <a:ea typeface="Helvetica"/>
                <a:cs typeface="Helvetica"/>
                <a:sym typeface="Helvetica"/>
              </a:rPr>
              <a:t>：由Ecma国际通过ECMA-262标准化的脚本程序设计语言</a:t>
            </a:r>
          </a:p>
          <a:p>
            <a:pPr marL="0" lvl="0" indent="0" algn="l" defTabSz="420623">
              <a:lnSpc>
                <a:spcPct val="15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024" dirty="0">
                <a:latin typeface="Helvetica"/>
                <a:ea typeface="Helvetica"/>
                <a:cs typeface="Helvetica"/>
                <a:sym typeface="Helvetica"/>
              </a:rPr>
              <a:t>     简史：</a:t>
            </a:r>
          </a:p>
          <a:p>
            <a:pPr marL="0" lvl="1" indent="841247" algn="l" defTabSz="420623">
              <a:lnSpc>
                <a:spcPct val="15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748" dirty="0">
                <a:latin typeface="Helvetica"/>
                <a:ea typeface="Helvetica"/>
                <a:cs typeface="Helvetica"/>
                <a:sym typeface="Helvetica"/>
              </a:rPr>
              <a:t>1995年 JavaScript 诞生</a:t>
            </a:r>
          </a:p>
          <a:p>
            <a:pPr marL="0" lvl="1" indent="841247" algn="l" defTabSz="420623">
              <a:lnSpc>
                <a:spcPct val="15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748" dirty="0">
                <a:latin typeface="Helvetica"/>
                <a:ea typeface="Helvetica"/>
                <a:cs typeface="Helvetica"/>
                <a:sym typeface="Helvetica"/>
              </a:rPr>
              <a:t>1996年 ECMAScript 诞生，1997年首版</a:t>
            </a:r>
          </a:p>
          <a:p>
            <a:pPr marL="0" lvl="1" indent="841247" algn="l" defTabSz="420623">
              <a:lnSpc>
                <a:spcPct val="15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748" dirty="0">
                <a:latin typeface="Helvetica"/>
                <a:ea typeface="Helvetica"/>
                <a:cs typeface="Helvetica"/>
                <a:sym typeface="Helvetica"/>
              </a:rPr>
              <a:t>1998修正，1999年发布 ECMAScript 3.0</a:t>
            </a:r>
          </a:p>
          <a:p>
            <a:pPr marL="0" lvl="1" indent="841247" algn="l" defTabSz="420623">
              <a:lnSpc>
                <a:spcPct val="15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748" dirty="0">
                <a:latin typeface="Helvetica"/>
                <a:ea typeface="Helvetica"/>
                <a:cs typeface="Helvetica"/>
                <a:sym typeface="Helvetica"/>
              </a:rPr>
              <a:t>2009年，发布ECMAScript 5.0</a:t>
            </a:r>
          </a:p>
          <a:p>
            <a:pPr marL="0" lvl="1" indent="841247" algn="l" defTabSz="420623">
              <a:lnSpc>
                <a:spcPct val="15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748" dirty="0">
                <a:latin typeface="Helvetica"/>
                <a:ea typeface="Helvetica"/>
                <a:cs typeface="Helvetica"/>
                <a:sym typeface="Helvetica"/>
              </a:rPr>
              <a:t>ECMAScript 6.0 （harmony）制定中</a:t>
            </a:r>
          </a:p>
          <a:p>
            <a:pPr marL="0" lvl="1" indent="841247" algn="l" defTabSz="420623">
              <a:lnSpc>
                <a:spcPct val="150000"/>
              </a:lnSpc>
              <a:spcBef>
                <a:spcPts val="7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748" dirty="0">
                <a:latin typeface="Helvetica"/>
                <a:ea typeface="Helvetica"/>
                <a:cs typeface="Helvetica"/>
                <a:sym typeface="Helvetica"/>
              </a:rPr>
              <a:t>2013年，ECMAScript 7.0草案确定</a:t>
            </a:r>
          </a:p>
        </p:txBody>
      </p:sp>
      <p:sp>
        <p:nvSpPr>
          <p:cNvPr id="116" name="Shape 116"/>
          <p:cNvSpPr/>
          <p:nvPr/>
        </p:nvSpPr>
        <p:spPr>
          <a:xfrm>
            <a:off x="8554777" y="1038920"/>
            <a:ext cx="2699457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3000" dirty="0" err="1" smtClean="0">
                <a:solidFill>
                  <a:srgbClr val="3E231A"/>
                </a:solidFill>
              </a:rPr>
              <a:t>ECMA</a:t>
            </a:r>
            <a:r>
              <a:rPr sz="3000" dirty="0" err="1" smtClean="0">
                <a:solidFill>
                  <a:srgbClr val="3E231A"/>
                </a:solidFill>
              </a:rPr>
              <a:t>标准</a:t>
            </a:r>
            <a:r>
              <a:rPr sz="3000" dirty="0" err="1">
                <a:solidFill>
                  <a:srgbClr val="3E231A"/>
                </a:solidFill>
              </a:rPr>
              <a:t>-</a:t>
            </a:r>
            <a:r>
              <a:rPr sz="3000" dirty="0" err="1" smtClean="0">
                <a:solidFill>
                  <a:srgbClr val="3E231A"/>
                </a:solidFill>
              </a:rPr>
              <a:t>行为</a:t>
            </a:r>
            <a:endParaRPr sz="3000" dirty="0">
              <a:solidFill>
                <a:srgbClr val="3E231A"/>
              </a:solidFill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139" name="Shape 139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697569" cy="697911"/>
          </a:xfrm>
          <a:prstGeom prst="rect">
            <a:avLst/>
          </a:prstGeom>
        </p:spPr>
        <p:txBody>
          <a:bodyPr anchor="t">
            <a:normAutofit fontScale="70000" lnSpcReduction="20000"/>
          </a:bodyPr>
          <a:lstStyle>
            <a:lvl1pPr>
              <a:lnSpc>
                <a:spcPct val="200000"/>
              </a:lnSpc>
              <a:buBlip>
                <a:blip r:embed="rId2"/>
              </a:buBlip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3E231A"/>
                </a:solidFill>
              </a:rPr>
              <a:t>JavaScript——JavaScript引擎</a:t>
            </a:r>
          </a:p>
        </p:txBody>
      </p:sp>
      <p:sp>
        <p:nvSpPr>
          <p:cNvPr id="140" name="Shape 140"/>
          <p:cNvSpPr/>
          <p:nvPr/>
        </p:nvSpPr>
        <p:spPr>
          <a:xfrm>
            <a:off x="8554777" y="1038920"/>
            <a:ext cx="2699457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3000" dirty="0" err="1" smtClean="0">
                <a:solidFill>
                  <a:srgbClr val="3E231A"/>
                </a:solidFill>
              </a:rPr>
              <a:t>ECMA</a:t>
            </a:r>
            <a:r>
              <a:rPr sz="3000" dirty="0" err="1" smtClean="0">
                <a:solidFill>
                  <a:srgbClr val="3E231A"/>
                </a:solidFill>
              </a:rPr>
              <a:t>标准</a:t>
            </a:r>
            <a:r>
              <a:rPr sz="3000" dirty="0" err="1">
                <a:solidFill>
                  <a:srgbClr val="3E231A"/>
                </a:solidFill>
              </a:rPr>
              <a:t>-</a:t>
            </a:r>
            <a:r>
              <a:rPr sz="3000" dirty="0" err="1" smtClean="0">
                <a:solidFill>
                  <a:srgbClr val="3E231A"/>
                </a:solidFill>
              </a:rPr>
              <a:t>行为</a:t>
            </a:r>
            <a:endParaRPr sz="3000" dirty="0">
              <a:solidFill>
                <a:srgbClr val="3E231A"/>
              </a:solidFill>
            </a:endParaRPr>
          </a:p>
        </p:txBody>
      </p:sp>
      <p:sp>
        <p:nvSpPr>
          <p:cNvPr id="141" name="Shape 141"/>
          <p:cNvSpPr/>
          <p:nvPr/>
        </p:nvSpPr>
        <p:spPr>
          <a:xfrm>
            <a:off x="1127521" y="3158280"/>
            <a:ext cx="4027241" cy="57779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pPr lvl="0" algn="l" defTabSz="457200">
              <a:lnSpc>
                <a:spcPct val="120000"/>
              </a:lnSpc>
              <a:spcBef>
                <a:spcPts val="800"/>
              </a:spcBef>
              <a:defRPr sz="1800">
                <a:solidFill>
                  <a:srgbClr val="000000"/>
                </a:solidFill>
              </a:defRPr>
            </a:pPr>
            <a:r>
              <a:rPr sz="1900">
                <a:latin typeface="Helvetica"/>
                <a:ea typeface="Helvetica"/>
                <a:cs typeface="Helvetica"/>
                <a:sym typeface="Helvetica"/>
              </a:rPr>
              <a:t>JavaScript引擎是一个专门处理JavaScript脚本的虚拟机，一般会附带在网页浏览器之中。</a:t>
            </a:r>
          </a:p>
          <a:p>
            <a:pPr lvl="0" algn="l" defTabSz="457200">
              <a:lnSpc>
                <a:spcPct val="120000"/>
              </a:lnSpc>
              <a:spcBef>
                <a:spcPts val="800"/>
              </a:spcBef>
              <a:defRPr sz="1800">
                <a:solidFill>
                  <a:srgbClr val="000000"/>
                </a:solidFill>
              </a:defRPr>
            </a:pPr>
            <a:endParaRPr sz="1900">
              <a:latin typeface="Helvetica"/>
              <a:ea typeface="Helvetica"/>
              <a:cs typeface="Helvetica"/>
              <a:sym typeface="Helvetica"/>
            </a:endParaRPr>
          </a:p>
          <a:p>
            <a:pPr lvl="0" algn="l" defTabSz="457200">
              <a:lnSpc>
                <a:spcPct val="120000"/>
              </a:lnSpc>
              <a:spcBef>
                <a:spcPts val="800"/>
              </a:spcBef>
              <a:defRPr sz="1800">
                <a:solidFill>
                  <a:srgbClr val="000000"/>
                </a:solidFill>
              </a:defRPr>
            </a:pPr>
            <a:r>
              <a:rPr sz="1900">
                <a:latin typeface="Helvetica"/>
                <a:ea typeface="Helvetica"/>
                <a:cs typeface="Helvetica"/>
                <a:sym typeface="Helvetica"/>
              </a:rPr>
              <a:t>由于浏览器js引擎的不同，导致js的各种兼容问题。</a:t>
            </a:r>
          </a:p>
        </p:txBody>
      </p:sp>
      <p:pic>
        <p:nvPicPr>
          <p:cNvPr id="142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78450" y="3158280"/>
            <a:ext cx="6642100" cy="53647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99" name="Shape 99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8865" cy="1683672"/>
          </a:xfrm>
          <a:prstGeom prst="rect">
            <a:avLst/>
          </a:prstGeom>
        </p:spPr>
        <p:txBody>
          <a:bodyPr anchor="t">
            <a:normAutofit fontScale="92500" lnSpcReduction="10000"/>
          </a:bodyPr>
          <a:lstStyle>
            <a:lvl1pPr>
              <a:buBlip>
                <a:blip r:embed="rId3"/>
              </a:buBlip>
              <a:defRPr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zh-CN" altLang="en-US" sz="3000" dirty="0" smtClean="0">
                <a:solidFill>
                  <a:srgbClr val="3E231A"/>
                </a:solidFill>
              </a:rPr>
              <a:t>随着</a:t>
            </a:r>
            <a:r>
              <a:rPr lang="en-US" altLang="zh-CN" sz="3000" dirty="0" err="1" smtClean="0">
                <a:solidFill>
                  <a:srgbClr val="3E231A"/>
                </a:solidFill>
              </a:rPr>
              <a:t>js</a:t>
            </a:r>
            <a:r>
              <a:rPr lang="zh-CN" altLang="en-US" sz="3000" dirty="0" smtClean="0">
                <a:solidFill>
                  <a:srgbClr val="3E231A"/>
                </a:solidFill>
              </a:rPr>
              <a:t>规范的不断完善，语言的发展也在不停的向服务器端语言不断靠拢，那是如何实现的在浏览器的缓慢发展的前提下，支持新的</a:t>
            </a:r>
            <a:r>
              <a:rPr lang="zh-CN" altLang="en-US" sz="3000" smtClean="0">
                <a:solidFill>
                  <a:srgbClr val="3E231A"/>
                </a:solidFill>
              </a:rPr>
              <a:t>规范和语法</a:t>
            </a:r>
            <a:endParaRPr lang="en-US" altLang="zh-CN" sz="3000" smtClean="0">
              <a:solidFill>
                <a:srgbClr val="3E231A"/>
              </a:solidFill>
            </a:endParaRPr>
          </a:p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000000"/>
                </a:solidFill>
              </a:defRPr>
            </a:pPr>
            <a:r>
              <a:rPr lang="en-US" altLang="zh-CN" sz="3000" dirty="0" smtClean="0">
                <a:solidFill>
                  <a:srgbClr val="3E231A"/>
                </a:solidFill>
              </a:rPr>
              <a:t>ES3</a:t>
            </a:r>
            <a:r>
              <a:rPr lang="zh-CN" altLang="en-US" sz="3000" dirty="0" smtClean="0">
                <a:solidFill>
                  <a:srgbClr val="3E231A"/>
                </a:solidFill>
              </a:rPr>
              <a:t>，</a:t>
            </a:r>
            <a:r>
              <a:rPr lang="en-US" altLang="zh-CN" sz="3000" dirty="0" smtClean="0">
                <a:solidFill>
                  <a:srgbClr val="3E231A"/>
                </a:solidFill>
              </a:rPr>
              <a:t>ES5</a:t>
            </a:r>
            <a:r>
              <a:rPr lang="zh-CN" altLang="en-US" sz="3000" dirty="0" smtClean="0">
                <a:solidFill>
                  <a:srgbClr val="3E231A"/>
                </a:solidFill>
              </a:rPr>
              <a:t>，</a:t>
            </a:r>
            <a:r>
              <a:rPr lang="en-US" altLang="zh-CN" sz="3000" dirty="0" smtClean="0">
                <a:solidFill>
                  <a:srgbClr val="3E231A"/>
                </a:solidFill>
              </a:rPr>
              <a:t>ES20XX</a:t>
            </a:r>
            <a:r>
              <a:rPr lang="mr-IN" altLang="zh-CN" sz="3000" dirty="0" smtClean="0">
                <a:solidFill>
                  <a:srgbClr val="3E231A"/>
                </a:solidFill>
              </a:rPr>
              <a:t>…</a:t>
            </a:r>
            <a:endParaRPr sz="3000" dirty="0">
              <a:solidFill>
                <a:srgbClr val="3E231A"/>
              </a:solidFill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8554777" y="1038920"/>
            <a:ext cx="259846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3E231A"/>
                </a:solidFill>
              </a:rPr>
              <a:t>W3C标准-</a:t>
            </a:r>
            <a:r>
              <a:rPr sz="3000" dirty="0" smtClean="0">
                <a:solidFill>
                  <a:srgbClr val="3E231A"/>
                </a:solidFill>
              </a:rPr>
              <a:t>表现</a:t>
            </a:r>
            <a:endParaRPr sz="3000" dirty="0">
              <a:solidFill>
                <a:srgbClr val="3E23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91011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>
            <a:spLocks noGrp="1"/>
          </p:cNvSpPr>
          <p:nvPr>
            <p:ph type="title"/>
          </p:nvPr>
        </p:nvSpPr>
        <p:spPr>
          <a:xfrm>
            <a:off x="4682132" y="3634606"/>
            <a:ext cx="4545857" cy="2076649"/>
          </a:xfrm>
          <a:prstGeom prst="rect">
            <a:avLst/>
          </a:prstGeom>
        </p:spPr>
        <p:txBody>
          <a:bodyPr/>
          <a:lstStyle>
            <a:lvl1pPr algn="l">
              <a:defRPr sz="5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3E231A"/>
                </a:solidFill>
              </a:rPr>
              <a:t>thanks！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WEB前端</a:t>
            </a: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8865" cy="6586914"/>
          </a:xfrm>
          <a:prstGeom prst="rect">
            <a:avLst/>
          </a:prstGeom>
        </p:spPr>
        <p:txBody>
          <a:bodyPr anchor="t"/>
          <a:lstStyle/>
          <a:p>
            <a:pPr marL="0" lvl="0" indent="0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200" dirty="0">
              <a:latin typeface="Helvetica"/>
              <a:ea typeface="Helvetica"/>
              <a:cs typeface="Helvetica"/>
              <a:sym typeface="Helvetica"/>
            </a:endParaRPr>
          </a:p>
          <a:p>
            <a:pPr marL="1691639" lvl="3" indent="-281939">
              <a:lnSpc>
                <a:spcPct val="150000"/>
              </a:lnSpc>
              <a:spcBef>
                <a:spcPts val="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3E231A"/>
                </a:solidFill>
              </a:rPr>
              <a:t> 前端简介</a:t>
            </a:r>
          </a:p>
          <a:p>
            <a:pPr marL="1676801" lvl="3" indent="-267101">
              <a:lnSpc>
                <a:spcPct val="150000"/>
              </a:lnSpc>
              <a:spcBef>
                <a:spcPts val="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3E231A"/>
                </a:solidFill>
              </a:rPr>
              <a:t> 前端技术</a:t>
            </a:r>
          </a:p>
          <a:p>
            <a:pPr marL="1676801" lvl="3" indent="-267101">
              <a:lnSpc>
                <a:spcPct val="150000"/>
              </a:lnSpc>
              <a:spcBef>
                <a:spcPts val="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3E231A"/>
                </a:solidFill>
              </a:rPr>
              <a:t> 前端工具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5000" dirty="0" smtClean="0">
                <a:solidFill>
                  <a:srgbClr val="3E231A"/>
                </a:solidFill>
              </a:rPr>
              <a:t>前端简介</a:t>
            </a:r>
            <a:endParaRPr sz="5000" dirty="0">
              <a:solidFill>
                <a:srgbClr val="3E231A"/>
              </a:solidFill>
            </a:endParaRPr>
          </a:p>
        </p:txBody>
      </p:sp>
      <p:sp>
        <p:nvSpPr>
          <p:cNvPr id="36" name="Shape 36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8865" cy="6586914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marL="0" lvl="0" indent="0" algn="just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lang="zh-CN" altLang="en-US" sz="2400" dirty="0" smtClean="0">
                <a:latin typeface="Helvetica"/>
                <a:ea typeface="Helvetica"/>
                <a:cs typeface="Helvetica"/>
                <a:sym typeface="Helvetica"/>
              </a:rPr>
              <a:t>随着互联网兴起，产生了</a:t>
            </a:r>
            <a:r>
              <a:rPr lang="en-US" altLang="zh-CN" sz="2400" dirty="0" smtClean="0">
                <a:latin typeface="Helvetica"/>
                <a:ea typeface="Helvetica"/>
                <a:cs typeface="Helvetica"/>
                <a:sym typeface="Helvetica"/>
              </a:rPr>
              <a:t>B</a:t>
            </a:r>
            <a:r>
              <a:rPr lang="en-US" altLang="zh-CN" sz="2400" dirty="0" smtClean="0">
                <a:latin typeface="Helvetica"/>
                <a:ea typeface="Helvetica"/>
                <a:cs typeface="Helvetica"/>
                <a:sym typeface="Helvetica"/>
              </a:rPr>
              <a:t>/S</a:t>
            </a:r>
            <a:r>
              <a:rPr lang="zh-CN" altLang="en-US" sz="2400" dirty="0" smtClean="0">
                <a:latin typeface="Helvetica"/>
                <a:ea typeface="Helvetica"/>
                <a:cs typeface="Helvetica"/>
                <a:sym typeface="Helvetica"/>
              </a:rPr>
              <a:t>这种软件架构模式</a:t>
            </a:r>
            <a:endParaRPr lang="en-US" altLang="zh-CN" sz="2400" dirty="0" smtClean="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just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lang="zh-CN" altLang="en-US" sz="2400" dirty="0" smtClean="0">
                <a:latin typeface="Helvetica"/>
                <a:ea typeface="Helvetica"/>
                <a:cs typeface="Helvetica"/>
                <a:sym typeface="Helvetica"/>
              </a:rPr>
              <a:t>业务逻辑在服务端实现，客户端只需要浏览器即可进行业务处理</a:t>
            </a:r>
            <a:endParaRPr sz="2400" dirty="0"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049" y="5425590"/>
            <a:ext cx="4019551" cy="3518016"/>
          </a:xfrm>
          <a:prstGeom prst="rect">
            <a:avLst/>
          </a:prstGeom>
          <a:gradFill>
            <a:gsLst>
              <a:gs pos="0">
                <a:schemeClr val="bg1">
                  <a:tint val="90000"/>
                  <a:lumMod val="110000"/>
                </a:schemeClr>
              </a:gs>
              <a:gs pos="100000">
                <a:schemeClr val="bg1">
                  <a:shade val="64000"/>
                  <a:lumMod val="88000"/>
                </a:schemeClr>
              </a:gs>
            </a:gsLst>
            <a:lin ang="5400000" scaled="0"/>
          </a:gradFill>
          <a:effectLst>
            <a:outerShdw blurRad="609600" dist="50800" dir="5400000" algn="ctr" rotWithShape="0">
              <a:srgbClr val="000000">
                <a:alpha val="43137"/>
              </a:srgbClr>
            </a:outerShdw>
          </a:effectLst>
        </p:spPr>
      </p:pic>
      <p:sp>
        <p:nvSpPr>
          <p:cNvPr id="5" name="半闭框 4"/>
          <p:cNvSpPr/>
          <p:nvPr/>
        </p:nvSpPr>
        <p:spPr>
          <a:xfrm>
            <a:off x="6800849" y="4968390"/>
            <a:ext cx="914400" cy="914400"/>
          </a:xfrm>
          <a:prstGeom prst="halfFrame">
            <a:avLst>
              <a:gd name="adj1" fmla="val 33333"/>
              <a:gd name="adj2" fmla="val 0"/>
            </a:avLst>
          </a:prstGeom>
          <a:solidFill>
            <a:schemeClr val="bg1">
              <a:lumMod val="65000"/>
            </a:schemeClr>
          </a:solidFill>
          <a:ln cmpd="sng">
            <a:solidFill>
              <a:schemeClr val="accent1">
                <a:shade val="50000"/>
              </a:schemeClr>
            </a:solidFill>
          </a:ln>
          <a:effectLst>
            <a:outerShdw blurRad="50800" dist="50800" dir="5400000" algn="ctr" rotWithShape="0">
              <a:schemeClr val="bg2">
                <a:lumMod val="40000"/>
                <a:lumOff val="6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7034307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 dirty="0">
                <a:solidFill>
                  <a:srgbClr val="3E231A"/>
                </a:solidFill>
              </a:rPr>
              <a:t>前端简介</a:t>
            </a:r>
          </a:p>
        </p:txBody>
      </p:sp>
      <p:sp>
        <p:nvSpPr>
          <p:cNvPr id="39" name="Shape 39"/>
          <p:cNvSpPr>
            <a:spLocks noGrp="1"/>
          </p:cNvSpPr>
          <p:nvPr>
            <p:ph type="body" idx="1"/>
          </p:nvPr>
        </p:nvSpPr>
        <p:spPr>
          <a:xfrm>
            <a:off x="732327" y="2371192"/>
            <a:ext cx="3734496" cy="5170367"/>
          </a:xfrm>
          <a:prstGeom prst="rect">
            <a:avLst/>
          </a:prstGeom>
        </p:spPr>
        <p:txBody>
          <a:bodyPr anchor="t"/>
          <a:lstStyle/>
          <a:p>
            <a:pPr lvl="0" algn="l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00" dirty="0" smtClean="0">
                <a:solidFill>
                  <a:srgbClr val="3E231A"/>
                </a:solidFill>
              </a:rPr>
              <a:t>前端</a:t>
            </a:r>
            <a:r>
              <a:rPr lang="zh-CN" altLang="en-US" sz="3000" dirty="0" smtClean="0">
                <a:solidFill>
                  <a:srgbClr val="3E231A"/>
                </a:solidFill>
              </a:rPr>
              <a:t>职责</a:t>
            </a:r>
            <a:r>
              <a:rPr lang="zh-CN" altLang="en-US" sz="3000" dirty="0" smtClean="0">
                <a:solidFill>
                  <a:srgbClr val="3E231A"/>
                </a:solidFill>
              </a:rPr>
              <a:t>？</a:t>
            </a:r>
            <a:endParaRPr sz="3000" dirty="0" smtClean="0">
              <a:solidFill>
                <a:srgbClr val="3E231A"/>
              </a:solidFill>
            </a:endParaRPr>
          </a:p>
          <a:p>
            <a:pPr marL="0" lvl="0" indent="0" defTabSz="457200"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lang="en-US" sz="2200" dirty="0" smtClean="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l" defTabSz="457200"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lang="zh-CN" altLang="en-US" sz="2200" dirty="0" smtClean="0">
                <a:latin typeface="Helvetica"/>
                <a:ea typeface="Helvetica"/>
                <a:cs typeface="Helvetica"/>
                <a:sym typeface="Helvetica"/>
              </a:rPr>
              <a:t>♦ 连接后端，落地设计</a:t>
            </a:r>
            <a:endParaRPr lang="en-US" altLang="zh-CN" sz="2200" dirty="0" smtClean="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l" defTabSz="457200"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lang="zh-CN" altLang="en-US" sz="2200" dirty="0" smtClean="0">
                <a:latin typeface="Helvetica"/>
                <a:ea typeface="Helvetica"/>
                <a:cs typeface="Helvetica"/>
                <a:sym typeface="Helvetica"/>
              </a:rPr>
              <a:t>♦ 提升用户体验</a:t>
            </a:r>
            <a:endParaRPr lang="en-US" sz="2200" dirty="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l" defTabSz="457200"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200" dirty="0">
              <a:latin typeface="Helvetica"/>
              <a:ea typeface="Helvetica"/>
              <a:cs typeface="Helvetica"/>
              <a:sym typeface="Helvetic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6016" y="2640133"/>
            <a:ext cx="4730965" cy="3853506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outerShdw blurRad="381000" dist="38100" dir="4380000" algn="ctr" rotWithShape="0">
              <a:srgbClr val="000000"/>
            </a:outerShdw>
            <a:reflection blurRad="12700" stA="45000" endPos="65000" dist="50800" dir="5400000" sy="-100000" algn="bl" rotWithShape="0"/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59078060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1000"/>
                                        <p:tgtEl>
                                          <p:spTgt spid="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 dirty="0" smtClean="0">
                <a:solidFill>
                  <a:srgbClr val="3E231A"/>
                </a:solidFill>
              </a:rPr>
              <a:t>前端</a:t>
            </a:r>
            <a:r>
              <a:rPr lang="zh-CN" altLang="en-US" sz="5000" dirty="0" smtClean="0">
                <a:solidFill>
                  <a:srgbClr val="3E231A"/>
                </a:solidFill>
              </a:rPr>
              <a:t>技术</a:t>
            </a:r>
            <a:endParaRPr sz="5000" dirty="0">
              <a:solidFill>
                <a:srgbClr val="3E231A"/>
              </a:solidFill>
            </a:endParaRPr>
          </a:p>
        </p:txBody>
      </p:sp>
      <p:sp>
        <p:nvSpPr>
          <p:cNvPr id="43" name="Shape 43"/>
          <p:cNvSpPr>
            <a:spLocks noGrp="1"/>
          </p:cNvSpPr>
          <p:nvPr>
            <p:ph type="body" idx="1"/>
          </p:nvPr>
        </p:nvSpPr>
        <p:spPr>
          <a:xfrm>
            <a:off x="961727" y="1992433"/>
            <a:ext cx="10848579" cy="527476"/>
          </a:xfrm>
          <a:prstGeom prst="rect">
            <a:avLst/>
          </a:prstGeom>
        </p:spPr>
        <p:txBody>
          <a:bodyPr anchor="t"/>
          <a:lstStyle>
            <a:lvl1pPr marL="0" indent="0" defTabSz="457200">
              <a:spcBef>
                <a:spcPts val="800"/>
              </a:spcBef>
              <a:buSzTx/>
              <a:buNone/>
              <a:defRPr sz="2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sz="1800"/>
            </a:pPr>
            <a:endParaRPr sz="2200" dirty="0"/>
          </a:p>
        </p:txBody>
      </p:sp>
      <p:pic>
        <p:nvPicPr>
          <p:cNvPr id="44" name="图片 43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6675" y="2657645"/>
            <a:ext cx="8890924" cy="628616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5001" y="6956612"/>
            <a:ext cx="1949705" cy="1987199"/>
          </a:xfrm>
          <a:prstGeom prst="rect">
            <a:avLst/>
          </a:prstGeom>
          <a:gradFill>
            <a:gsLst>
              <a:gs pos="0">
                <a:schemeClr val="bg2">
                  <a:lumMod val="20000"/>
                  <a:lumOff val="80000"/>
                </a:schemeClr>
              </a:gs>
              <a:gs pos="100000">
                <a:schemeClr val="bg1">
                  <a:shade val="64000"/>
                  <a:lumMod val="88000"/>
                </a:schemeClr>
              </a:gs>
            </a:gsLst>
            <a:lin ang="5400000" scaled="0"/>
          </a:gradFill>
          <a:effectLst>
            <a:outerShdw blurRad="317500" dist="50800" dir="5400000" algn="ctr" rotWithShape="0">
              <a:srgbClr val="000000">
                <a:alpha val="43137"/>
              </a:srgbClr>
            </a:outerShdw>
            <a:reflection stA="45000" endPos="65000" dir="5400000" sy="-100000" algn="bl" rotWithShape="0"/>
          </a:effectLst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 dirty="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50" name="Shape 50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8865" cy="4981009"/>
          </a:xfrm>
          <a:prstGeom prst="rect">
            <a:avLst/>
          </a:prstGeom>
        </p:spPr>
        <p:txBody>
          <a:bodyPr anchor="t"/>
          <a:lstStyle/>
          <a:p>
            <a:pPr marL="1546860" lvl="3" indent="-441960" algn="l">
              <a:lnSpc>
                <a:spcPct val="150000"/>
              </a:lnSpc>
              <a:spcBef>
                <a:spcPts val="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3E231A"/>
                </a:solidFill>
                <a:latin typeface="Helvetica"/>
                <a:ea typeface="Helvetica"/>
                <a:cs typeface="Helvetica"/>
                <a:sym typeface="Helvetica"/>
              </a:rPr>
              <a:t>W3C</a:t>
            </a:r>
            <a:r>
              <a:rPr sz="3600" dirty="0">
                <a:solidFill>
                  <a:srgbClr val="3E231A"/>
                </a:solidFill>
              </a:rPr>
              <a:t> 标准</a:t>
            </a:r>
          </a:p>
          <a:p>
            <a:pPr marL="1546860" lvl="3" indent="-441960" algn="l">
              <a:lnSpc>
                <a:spcPct val="200000"/>
              </a:lnSpc>
              <a:spcBef>
                <a:spcPts val="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lang="en-US" altLang="zh-CN" sz="3600" dirty="0" smtClean="0">
                <a:solidFill>
                  <a:srgbClr val="3E231A"/>
                </a:solidFill>
              </a:rPr>
              <a:t>ECMA</a:t>
            </a:r>
            <a:endParaRPr sz="3600" dirty="0">
              <a:solidFill>
                <a:srgbClr val="3E231A"/>
              </a:solidFill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53" name="Shape 53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8865" cy="6586914"/>
          </a:xfrm>
          <a:prstGeom prst="rect">
            <a:avLst/>
          </a:prstGeom>
        </p:spPr>
        <p:txBody>
          <a:bodyPr anchor="t"/>
          <a:lstStyle/>
          <a:p>
            <a:pPr marL="441959" lvl="0" indent="-441959" algn="l">
              <a:spcBef>
                <a:spcPts val="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 dirty="0">
                <a:solidFill>
                  <a:srgbClr val="3E231A"/>
                </a:solidFill>
                <a:latin typeface="Helvetica"/>
                <a:ea typeface="Helvetica"/>
                <a:cs typeface="Helvetica"/>
                <a:sym typeface="Helvetica"/>
              </a:rPr>
              <a:t>W3C</a:t>
            </a:r>
            <a:r>
              <a:rPr sz="3600" dirty="0">
                <a:solidFill>
                  <a:srgbClr val="3E231A"/>
                </a:solidFill>
              </a:rPr>
              <a:t> 标准</a:t>
            </a:r>
          </a:p>
          <a:p>
            <a:pPr marL="0" lvl="0" indent="0" algn="l" defTabSz="457200"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200" dirty="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200" dirty="0">
                <a:latin typeface="Helvetica"/>
                <a:ea typeface="Helvetica"/>
                <a:cs typeface="Helvetica"/>
                <a:sym typeface="Helvetica"/>
              </a:rPr>
              <a:t>     WEB三项组成：结构、表现、</a:t>
            </a:r>
            <a:r>
              <a:rPr sz="2200" dirty="0" smtClean="0">
                <a:latin typeface="Helvetica"/>
                <a:ea typeface="Helvetica"/>
                <a:cs typeface="Helvetica"/>
                <a:sym typeface="Helvetica"/>
              </a:rPr>
              <a:t>行为</a:t>
            </a:r>
          </a:p>
          <a:p>
            <a:pPr marL="1644650" lvl="3" indent="-234950" algn="l" defTabSz="457200">
              <a:lnSpc>
                <a:spcPct val="200000"/>
              </a:lnSpc>
              <a:spcBef>
                <a:spcPts val="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00" dirty="0" smtClean="0">
                <a:latin typeface="Helvetica"/>
                <a:ea typeface="Helvetica"/>
                <a:cs typeface="Helvetica"/>
                <a:sym typeface="Helvetica"/>
              </a:rPr>
              <a:t>结构（HTML）</a:t>
            </a:r>
          </a:p>
          <a:p>
            <a:pPr marL="1632284" lvl="3" indent="-222584" algn="l" defTabSz="457200">
              <a:lnSpc>
                <a:spcPct val="200000"/>
              </a:lnSpc>
              <a:spcBef>
                <a:spcPts val="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00" dirty="0" smtClean="0">
                <a:latin typeface="Helvetica"/>
                <a:ea typeface="Helvetica"/>
                <a:cs typeface="Helvetica"/>
                <a:sym typeface="Helvetica"/>
              </a:rPr>
              <a:t>表现（</a:t>
            </a:r>
            <a:r>
              <a:rPr sz="3000" dirty="0">
                <a:latin typeface="Helvetica"/>
                <a:ea typeface="Helvetica"/>
                <a:cs typeface="Helvetica"/>
                <a:sym typeface="Helvetica"/>
              </a:rPr>
              <a:t>CSS）</a:t>
            </a:r>
          </a:p>
          <a:p>
            <a:pPr marL="1632284" lvl="3" indent="-222584" algn="l" defTabSz="457200">
              <a:lnSpc>
                <a:spcPct val="200000"/>
              </a:lnSpc>
              <a:spcBef>
                <a:spcPts val="800"/>
              </a:spcBef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00" dirty="0" smtClean="0">
                <a:latin typeface="Helvetica"/>
                <a:ea typeface="Helvetica"/>
                <a:cs typeface="Helvetica"/>
                <a:sym typeface="Helvetica"/>
              </a:rPr>
              <a:t>行为（</a:t>
            </a:r>
            <a:r>
              <a:rPr sz="3000" dirty="0">
                <a:latin typeface="Helvetica"/>
                <a:ea typeface="Helvetica"/>
                <a:cs typeface="Helvetica"/>
                <a:sym typeface="Helvetica"/>
              </a:rPr>
              <a:t>JavaScript）</a:t>
            </a: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56" name="Shape 56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8865" cy="6586914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 lvl="0" algn="l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000" dirty="0" smtClean="0">
                <a:solidFill>
                  <a:srgbClr val="3E231A"/>
                </a:solidFill>
                <a:latin typeface="Helvetica"/>
                <a:ea typeface="Helvetica"/>
                <a:cs typeface="Helvetica"/>
                <a:sym typeface="Helvetica"/>
              </a:rPr>
              <a:t>结构</a:t>
            </a:r>
            <a:endParaRPr sz="3000" dirty="0">
              <a:solidFill>
                <a:srgbClr val="3E231A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l" defTabSz="457200"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200" dirty="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200" dirty="0">
                <a:latin typeface="Helvetica"/>
                <a:ea typeface="Helvetica"/>
                <a:cs typeface="Helvetica"/>
                <a:sym typeface="Helvetica"/>
              </a:rPr>
              <a:t>     HTML ：</a:t>
            </a:r>
            <a:r>
              <a:rPr sz="2200" dirty="0" smtClean="0">
                <a:latin typeface="Helvetica"/>
                <a:ea typeface="Helvetica"/>
                <a:cs typeface="Helvetica"/>
                <a:sym typeface="Helvetica"/>
              </a:rPr>
              <a:t>超文本标记语言</a:t>
            </a:r>
            <a:endParaRPr sz="2200" dirty="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200" dirty="0">
                <a:latin typeface="Helvetica"/>
                <a:ea typeface="Helvetica"/>
                <a:cs typeface="Helvetica"/>
                <a:sym typeface="Helvetica"/>
              </a:rPr>
              <a:t>     简史：</a:t>
            </a:r>
          </a:p>
          <a:p>
            <a:pPr marL="0" lvl="1" indent="91440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900" dirty="0">
                <a:latin typeface="Helvetica"/>
                <a:ea typeface="Helvetica"/>
                <a:cs typeface="Helvetica"/>
                <a:sym typeface="Helvetica"/>
              </a:rPr>
              <a:t>1989年，Tim Berners-Lee发明HTML</a:t>
            </a:r>
          </a:p>
          <a:p>
            <a:pPr marL="0" lvl="1" indent="91440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900" dirty="0">
                <a:latin typeface="Helvetica"/>
                <a:ea typeface="Helvetica"/>
                <a:cs typeface="Helvetica"/>
                <a:sym typeface="Helvetica"/>
              </a:rPr>
              <a:t>1998年2月，发布XML 1.0</a:t>
            </a:r>
          </a:p>
          <a:p>
            <a:pPr marL="0" lvl="1" indent="91440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900" dirty="0">
                <a:latin typeface="Helvetica"/>
                <a:ea typeface="Helvetica"/>
                <a:cs typeface="Helvetica"/>
                <a:sym typeface="Helvetica"/>
              </a:rPr>
              <a:t>1999年12月，发布HTML4.01版本</a:t>
            </a:r>
          </a:p>
          <a:p>
            <a:pPr marL="0" lvl="1" indent="91440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900" dirty="0">
                <a:latin typeface="Helvetica"/>
                <a:ea typeface="Helvetica"/>
                <a:cs typeface="Helvetica"/>
                <a:sym typeface="Helvetica"/>
              </a:rPr>
              <a:t>2000年1月，发布XHTML1.0</a:t>
            </a:r>
          </a:p>
          <a:p>
            <a:pPr marL="0" lvl="1" indent="914400" algn="l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1900" dirty="0">
                <a:latin typeface="Helvetica"/>
                <a:ea typeface="Helvetica"/>
                <a:cs typeface="Helvetica"/>
                <a:sym typeface="Helvetica"/>
              </a:rPr>
              <a:t>2014年10月底，HTML 5标准规范制定完成</a:t>
            </a:r>
          </a:p>
        </p:txBody>
      </p:sp>
      <p:sp>
        <p:nvSpPr>
          <p:cNvPr id="57" name="Shape 57"/>
          <p:cNvSpPr/>
          <p:nvPr/>
        </p:nvSpPr>
        <p:spPr>
          <a:xfrm>
            <a:off x="8554777" y="1038920"/>
            <a:ext cx="259846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3E231A"/>
                </a:solidFill>
              </a:rPr>
              <a:t>W3C标准-</a:t>
            </a:r>
            <a:r>
              <a:rPr sz="3000" dirty="0" smtClean="0">
                <a:solidFill>
                  <a:srgbClr val="3E231A"/>
                </a:solidFill>
              </a:rPr>
              <a:t>结构</a:t>
            </a:r>
            <a:endParaRPr sz="3000" dirty="0">
              <a:solidFill>
                <a:srgbClr val="3E231A"/>
              </a:solidFill>
            </a:endParaRPr>
          </a:p>
        </p:txBody>
      </p:sp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/>
          </p:cNvSpPr>
          <p:nvPr>
            <p:ph type="title"/>
          </p:nvPr>
        </p:nvSpPr>
        <p:spPr>
          <a:xfrm>
            <a:off x="1037232" y="635000"/>
            <a:ext cx="10697568" cy="1168897"/>
          </a:xfrm>
          <a:prstGeom prst="rect">
            <a:avLst/>
          </a:prstGeom>
        </p:spPr>
        <p:txBody>
          <a:bodyPr/>
          <a:lstStyle>
            <a:lvl1pPr algn="l">
              <a:defRPr sz="5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000">
                <a:solidFill>
                  <a:srgbClr val="3E231A"/>
                </a:solidFill>
              </a:rPr>
              <a:t>前端技术</a:t>
            </a:r>
          </a:p>
        </p:txBody>
      </p:sp>
      <p:sp>
        <p:nvSpPr>
          <p:cNvPr id="89" name="Shape 89"/>
          <p:cNvSpPr>
            <a:spLocks noGrp="1"/>
          </p:cNvSpPr>
          <p:nvPr>
            <p:ph type="body" idx="1"/>
          </p:nvPr>
        </p:nvSpPr>
        <p:spPr>
          <a:xfrm>
            <a:off x="1127521" y="2132133"/>
            <a:ext cx="10748865" cy="1802238"/>
          </a:xfrm>
          <a:prstGeom prst="rect">
            <a:avLst/>
          </a:prstGeom>
        </p:spPr>
        <p:txBody>
          <a:bodyPr anchor="t"/>
          <a:lstStyle/>
          <a:p>
            <a:pPr lvl="0">
              <a:buBlip>
                <a:blip r:embed="rId3"/>
              </a:buBlip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3E231A"/>
                </a:solidFill>
                <a:latin typeface="Helvetica"/>
                <a:ea typeface="Helvetica"/>
                <a:cs typeface="Helvetica"/>
                <a:sym typeface="Helvetica"/>
              </a:rPr>
              <a:t>HTML—— WEB应用的基石</a:t>
            </a:r>
          </a:p>
          <a:p>
            <a:pPr marL="0" lvl="0" indent="0" defTabSz="457200"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sz="2200">
              <a:latin typeface="Helvetica"/>
              <a:ea typeface="Helvetica"/>
              <a:cs typeface="Helvetica"/>
              <a:sym typeface="Helvetica"/>
            </a:endParaRPr>
          </a:p>
          <a:p>
            <a:pPr marL="0" lvl="0" indent="0" defTabSz="457200">
              <a:lnSpc>
                <a:spcPct val="150000"/>
              </a:lnSpc>
              <a:spcBef>
                <a:spcPts val="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200">
                <a:latin typeface="Helvetica"/>
                <a:ea typeface="Helvetica"/>
                <a:cs typeface="Helvetica"/>
                <a:sym typeface="Helvetica"/>
              </a:rPr>
              <a:t>     HTML 4 与 HTML 5 结构区别</a:t>
            </a:r>
          </a:p>
        </p:txBody>
      </p:sp>
      <p:sp>
        <p:nvSpPr>
          <p:cNvPr id="90" name="Shape 90"/>
          <p:cNvSpPr/>
          <p:nvPr/>
        </p:nvSpPr>
        <p:spPr>
          <a:xfrm>
            <a:off x="8554777" y="1038920"/>
            <a:ext cx="2598468" cy="564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sz="3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3E231A"/>
                </a:solidFill>
              </a:rPr>
              <a:t>W3C标准-</a:t>
            </a:r>
            <a:r>
              <a:rPr sz="3000" dirty="0" smtClean="0">
                <a:solidFill>
                  <a:srgbClr val="3E231A"/>
                </a:solidFill>
              </a:rPr>
              <a:t>结构</a:t>
            </a:r>
            <a:endParaRPr sz="3000" dirty="0">
              <a:solidFill>
                <a:srgbClr val="3E231A"/>
              </a:solidFill>
            </a:endParaRPr>
          </a:p>
        </p:txBody>
      </p:sp>
      <p:pic>
        <p:nvPicPr>
          <p:cNvPr id="91" name="图片 90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13114" y="3658345"/>
            <a:ext cx="10591272" cy="5257807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theme/theme1.xml><?xml version="1.0" encoding="utf-8"?>
<a:theme xmlns:a="http://schemas.openxmlformats.org/drawingml/2006/main" name="水滴">
  <a:themeElements>
    <a:clrScheme name="水滴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水滴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滴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Parchment">
  <a:themeElements>
    <a:clrScheme name="Parchment">
      <a:dk1>
        <a:srgbClr val="000000"/>
      </a:dk1>
      <a:lt1>
        <a:srgbClr val="FFFFFF"/>
      </a:lt1>
      <a:dk2>
        <a:srgbClr val="5C5E5F"/>
      </a:dk2>
      <a:lt2>
        <a:srgbClr val="CBCBCB"/>
      </a:lt2>
      <a:accent1>
        <a:srgbClr val="738CAB"/>
      </a:accent1>
      <a:accent2>
        <a:srgbClr val="7E9769"/>
      </a:accent2>
      <a:accent3>
        <a:srgbClr val="D3B64B"/>
      </a:accent3>
      <a:accent4>
        <a:srgbClr val="B99769"/>
      </a:accent4>
      <a:accent5>
        <a:srgbClr val="981800"/>
      </a:accent5>
      <a:accent6>
        <a:srgbClr val="9383A0"/>
      </a:accent6>
      <a:hlink>
        <a:srgbClr val="0000FF"/>
      </a:hlink>
      <a:folHlink>
        <a:srgbClr val="FF00FF"/>
      </a:folHlink>
    </a:clrScheme>
    <a:fontScheme name="Parchment">
      <a:majorFont>
        <a:latin typeface="Papyrus"/>
        <a:ea typeface="Papyrus"/>
        <a:cs typeface="Papyrus"/>
      </a:majorFont>
      <a:minorFont>
        <a:latin typeface="Papyrus"/>
        <a:ea typeface="Papyrus"/>
        <a:cs typeface="Papyrus"/>
      </a:minorFont>
    </a:fontScheme>
    <a:fmtScheme name="Parchm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25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762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3E231A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3E231A"/>
            </a:solidFill>
            <a:effectLst/>
            <a:uFillTx/>
            <a:latin typeface="+mn-lt"/>
            <a:ea typeface="+mn-ea"/>
            <a:cs typeface="+mn-cs"/>
            <a:sym typeface="Papyru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157</TotalTime>
  <Words>797</Words>
  <Application>Microsoft Macintosh PowerPoint</Application>
  <PresentationFormat>自定义</PresentationFormat>
  <Paragraphs>124</Paragraphs>
  <Slides>18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Helvetica</vt:lpstr>
      <vt:lpstr>Helvetica Neue</vt:lpstr>
      <vt:lpstr>Papyrus</vt:lpstr>
      <vt:lpstr>Tw Cen MT</vt:lpstr>
      <vt:lpstr>宋体</vt:lpstr>
      <vt:lpstr>Arial</vt:lpstr>
      <vt:lpstr>水滴</vt:lpstr>
      <vt:lpstr>WEB前端</vt:lpstr>
      <vt:lpstr>WEB前端</vt:lpstr>
      <vt:lpstr>前端简介</vt:lpstr>
      <vt:lpstr>前端简介</vt:lpstr>
      <vt:lpstr>前端技术</vt:lpstr>
      <vt:lpstr>前端技术</vt:lpstr>
      <vt:lpstr>前端技术</vt:lpstr>
      <vt:lpstr>前端技术</vt:lpstr>
      <vt:lpstr>前端技术</vt:lpstr>
      <vt:lpstr>前端技术</vt:lpstr>
      <vt:lpstr>前端技术</vt:lpstr>
      <vt:lpstr>前端技术</vt:lpstr>
      <vt:lpstr>前端技术</vt:lpstr>
      <vt:lpstr>前端技术</vt:lpstr>
      <vt:lpstr>前端技术</vt:lpstr>
      <vt:lpstr>前端技术</vt:lpstr>
      <vt:lpstr>前端技术</vt:lpstr>
      <vt:lpstr>thanks！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WEB前端</dc:title>
  <cp:lastModifiedBy>马子栋</cp:lastModifiedBy>
  <cp:revision>37</cp:revision>
  <dcterms:modified xsi:type="dcterms:W3CDTF">2017-04-25T16:03:28Z</dcterms:modified>
</cp:coreProperties>
</file>